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s/slide8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s/slide5.xml" ContentType="application/vnd.openxmlformats-officedocument.presentationml.slide+xml"/>
  <Override PartName="/ppt/diagrams/quickStyle1.xml" ContentType="application/vnd.openxmlformats-officedocument.drawingml.diagramQuickStyle+xml"/>
  <Override PartName="/ppt/slideLayouts/slideLayout36.xml" ContentType="application/vnd.openxmlformats-officedocument.presentationml.slideLayout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diagrams/layout1.xml" ContentType="application/vnd.openxmlformats-officedocument.drawingml.diagramLayout+xml"/>
  <Override PartName="/ppt/slideLayouts/slideLayout24.xml" ContentType="application/vnd.openxmlformats-officedocument.presentationml.slideLayout+xml"/>
  <Override PartName="/ppt/diagrams/colors1.xml" ContentType="application/vnd.openxmlformats-officedocument.drawingml.diagramColors+xml"/>
  <Override PartName="/ppt/slideLayouts/slideLayout25.xml" ContentType="application/vnd.openxmlformats-officedocument.presentationml.slideLayout+xml"/>
  <Override PartName="/docProps/custom.xml" ContentType="application/vnd.openxmlformats-officedocument.custom-properties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tableStyles.xml" ContentType="application/vnd.openxmlformats-officedocument.presentationml.tableStyles+xml"/>
  <Override PartName="/ppt/slides/slide4.xml" ContentType="application/vnd.openxmlformats-officedocument.presentationml.slide+xml"/>
  <Override PartName="/docProps/core.xml" ContentType="application/vnd.openxmlformats-package.core-properties+xml"/>
  <Override PartName="/ppt/diagrams/data1.xml" ContentType="application/vnd.openxmlformats-officedocument.drawingml.diagramData+xml"/>
  <Override PartName="/ppt/slideLayouts/slideLayout28.xml" ContentType="application/vnd.openxmlformats-officedocument.presentationml.slideLayout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diagrams/drawing1.xml" ContentType="application/vnd.openxmlformats-officedocument.drawingml.diagramDrawing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sldMasterIdLst>
    <p:sldMasterId id="2147483648" r:id="rId1"/>
    <p:sldMasterId id="2147483661" r:id="rId2"/>
    <p:sldMasterId id="2147483674" r:id="rId3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x="12798425" cy="7199313"/>
  <p:notesSz cx="12798425" cy="71993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theme" Target="theme/theme1.xml"/><Relationship Id="rId5" Type="http://schemas.openxmlformats.org/officeDocument/2006/relationships/theme" Target="theme/theme2.xml"/><Relationship Id="rId6" Type="http://schemas.openxmlformats.org/officeDocument/2006/relationships/theme" Target="theme/theme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presProps" Target="presProps.xml" /><Relationship Id="rId19" Type="http://schemas.openxmlformats.org/officeDocument/2006/relationships/tableStyles" Target="tableStyles.xml" /><Relationship Id="rId20" Type="http://schemas.openxmlformats.org/officeDocument/2006/relationships/viewProps" Target="viewProps.xml" /></Relationships>
</file>

<file path=ppt/diagrams/_rels/data1.xml.rels><?xml version="1.0" encoding="UTF-8" standalone="yes"?><Relationships xmlns="http://schemas.openxmlformats.org/package/2006/relationships"><Relationship Id="rId1" Type="http://schemas.microsoft.com/office/2007/relationships/diagramDrawing" Target="../diagrams/drawing1.xml" /></Relationships>
</file>

<file path=ppt/diagrams/_rels/drawing1.xml.rels><?xml version="1.0" encoding="UTF-8" standalone="yes"?><Relationships xmlns="http://schemas.openxmlformats.org/package/2006/relationships"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 xmlns:r="http://schemas.openxmlformats.org/officeDocument/2006/relationships">
  <dgm:ptLst>
    <dgm:pt modelId="{AFEC0F23-9D9B-4A85-8ABE-76EF7ACD42FD}" type="doc">
      <dgm:prSet loTypeId="urn:microsoft.com/office/officeart/2005/8/layout/hProcess9" loCatId="process" qsTypeId="urn:microsoft.com/office/officeart/2005/8/quickstyle/simple3" qsCatId="simple" csTypeId="urn:microsoft.com/office/officeart/2005/8/colors/accent1_2" csCatId="accent1" phldr="1"/>
      <dgm:spPr bwMode="auto"/>
    </dgm:pt>
    <dgm:pt modelId="{06E4FBD8-B6BC-45BC-959F-1DDD5A13DF24}">
      <dgm:prSet phldrT="[Text]" custT="1"/>
      <dgm:spPr bwMode="auto"/>
      <dgm:t>
        <a:bodyPr vert="horz" anchor="ctr"/>
        <a:lstStyle/>
        <a:p>
          <a:pPr algn="ctr" defTabSz="800100">
            <a:lnSpc>
              <a:spcPct val="5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800" b="1">
              <a:latin typeface="PT Astra Serif"/>
              <a:cs typeface="PT Astra Serif"/>
            </a:rPr>
            <a:t>ОО</a:t>
          </a:r>
          <a:endParaRPr sz="1800" b="1">
            <a:latin typeface="PT Astra Serif"/>
            <a:cs typeface="PT Astra Serif"/>
          </a:endParaRPr>
        </a:p>
        <a:p>
          <a:pPr algn="ctr" defTabSz="800100">
            <a:lnSpc>
              <a:spcPct val="50000"/>
            </a:lnSpc>
            <a:spcBef>
              <a:spcPts val="0"/>
            </a:spcBef>
            <a:spcAft>
              <a:spcPts val="0"/>
            </a:spcAft>
            <a:defRPr/>
          </a:pPr>
          <a:endParaRPr sz="1400" b="1"/>
        </a:p>
        <a:p>
          <a:pPr algn="ctr" defTabSz="800100">
            <a:lnSpc>
              <a:spcPct val="50000"/>
            </a:lnSpc>
            <a:spcBef>
              <a:spcPts val="0"/>
            </a:spcBef>
            <a:spcAft>
              <a:spcPts val="0"/>
            </a:spcAft>
            <a:defRPr/>
          </a:pPr>
          <a:endParaRPr sz="1800">
            <a:latin typeface="PT Astra Serif"/>
            <a:cs typeface="PT Astra Serif"/>
          </a:endParaRPr>
        </a:p>
        <a:p>
          <a:pPr algn="ctr" defTabSz="800100">
            <a:lnSpc>
              <a:spcPct val="5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800" b="1">
              <a:latin typeface="PT Astra Serif"/>
              <a:cs typeface="PT Astra Serif"/>
            </a:rPr>
            <a:t>ГАУ ДПО «СОИРО»</a:t>
          </a:r>
          <a:endParaRPr sz="1800" b="1">
            <a:latin typeface="PT Astra Serif"/>
            <a:cs typeface="PT Astra Serif"/>
          </a:endParaRPr>
        </a:p>
        <a:p>
          <a:pPr algn="ctr" defTabSz="800100">
            <a:lnSpc>
              <a:spcPct val="50000"/>
            </a:lnSpc>
            <a:spcBef>
              <a:spcPts val="0"/>
            </a:spcBef>
            <a:spcAft>
              <a:spcPts val="0"/>
            </a:spcAft>
            <a:defRPr/>
          </a:pPr>
          <a:endParaRPr sz="1800">
            <a:latin typeface="PT Astra Serif"/>
            <a:cs typeface="PT Astra Serif"/>
          </a:endParaRPr>
        </a:p>
        <a:p>
          <a:pPr algn="ctr" defTabSz="800100">
            <a:lnSpc>
              <a:spcPct val="50000"/>
            </a:lnSpc>
            <a:spcBef>
              <a:spcPts val="0"/>
            </a:spcBef>
            <a:spcAft>
              <a:spcPts val="0"/>
            </a:spcAft>
            <a:defRPr/>
          </a:pPr>
          <a:endParaRPr sz="1800">
            <a:latin typeface="PT Astra Serif"/>
            <a:cs typeface="PT Astra Serif"/>
          </a:endParaRPr>
        </a:p>
        <a:p>
          <a:pPr algn="ctr" defTabSz="800100">
            <a:lnSpc>
              <a:spcPct val="5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800" b="1">
              <a:latin typeface="PT Astra Serif"/>
              <a:cs typeface="PT Astra Serif"/>
            </a:rPr>
            <a:t>ГАУ СО РЦОКО</a:t>
          </a:r>
          <a:endParaRPr sz="1800" b="1">
            <a:latin typeface="PT Astra Serif"/>
            <a:cs typeface="PT Astra Serif"/>
          </a:endParaRPr>
        </a:p>
        <a:p>
          <a:pPr algn="ctr" defTabSz="800100">
            <a:lnSpc>
              <a:spcPct val="50000"/>
            </a:lnSpc>
            <a:spcBef>
              <a:spcPts val="0"/>
            </a:spcBef>
            <a:spcAft>
              <a:spcPts val="0"/>
            </a:spcAft>
            <a:defRPr/>
          </a:pPr>
          <a:endParaRPr lang="ru-RU" sz="1400" b="1"/>
        </a:p>
        <a:p>
          <a:pPr algn="ctr" defTabSz="80010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800" b="1">
              <a:latin typeface="PT Astra Serif"/>
              <a:cs typeface="PT Astra Serif"/>
            </a:rPr>
            <a:t>Формирование данных</a:t>
          </a:r>
          <a:endParaRPr lang="ru-RU" sz="1800" b="1"/>
        </a:p>
      </dgm:t>
    </dgm:pt>
    <dgm:pt modelId="{396C0D7C-89F9-4704-BF49-275CD56AD5DA}" type="parTrans" cxnId="{8AD08F58-F1A2-477F-B961-7AB677D0E5E5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CA5137E4-2657-4725-BE7F-4577D160A997}" type="sibTrans" cxnId="{8AD08F58-F1A2-477F-B961-7AB677D0E5E5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7F19A088-BEF0-40FA-92CE-B039530E374E}">
      <dgm:prSet phldrT="[Text]" custT="1"/>
      <dgm:spPr bwMode="auto"/>
      <dgm:t>
        <a:bodyPr vert="horz" anchor="ctr"/>
        <a:lstStyle/>
        <a:p>
          <a:pPr marL="0" marR="0" indent="0" algn="ctr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800" b="1">
              <a:latin typeface="PT Astra Serif"/>
              <a:cs typeface="PT Astra Serif"/>
            </a:rPr>
            <a:t>Муниципалитет</a:t>
          </a:r>
          <a:endParaRPr sz="1800" b="1">
            <a:latin typeface="PT Astra Serif"/>
            <a:cs typeface="PT Astra Serif"/>
          </a:endParaRPr>
        </a:p>
        <a:p>
          <a:pPr marL="0" marR="0" indent="0" algn="ctr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defRPr/>
          </a:pPr>
          <a:endParaRPr/>
        </a:p>
        <a:p>
          <a:pPr marL="0" marR="0" indent="0" algn="ctr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800" b="1">
              <a:latin typeface="PT Astra Serif"/>
              <a:cs typeface="PT Astra Serif"/>
            </a:rPr>
            <a:t>ГАУ ДПО «СОИРО»</a:t>
          </a:r>
          <a:endParaRPr lang="ru-RU" sz="1800" b="1">
            <a:latin typeface="PT Astra Serif"/>
            <a:cs typeface="PT Astra Serif"/>
          </a:endParaRPr>
        </a:p>
        <a:p>
          <a:pPr marL="0" marR="0" indent="0" algn="ctr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defRPr/>
          </a:pPr>
          <a:endParaRPr>
            <a:latin typeface="PT Astra Serif"/>
            <a:cs typeface="PT Astra Serif"/>
          </a:endParaRPr>
        </a:p>
        <a:p>
          <a:pPr marL="0" marR="0" indent="0" algn="ctr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800" b="1"/>
            <a:t>ГАУ СО РЦОКО</a:t>
          </a:r>
          <a:endParaRPr/>
        </a:p>
        <a:p>
          <a:pPr algn="ctr" defTabSz="102234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endParaRPr lang="ru-RU" b="1"/>
        </a:p>
        <a:p>
          <a:pPr algn="ctr" defTabSz="102234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400" b="1"/>
            <a:t>Проверка данных</a:t>
          </a:r>
          <a:endParaRPr lang="ru-RU" b="1"/>
        </a:p>
      </dgm:t>
    </dgm:pt>
    <dgm:pt modelId="{593E94C2-8F7D-4F7F-B679-23A8C65ADE2A}" type="parTrans" cxnId="{AA048FEB-951F-4E7A-824F-CEC3AB9C5617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414F525F-6840-4129-B1FE-A7A5904E5447}" type="sibTrans" cxnId="{AA048FEB-951F-4E7A-824F-CEC3AB9C5617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A6D53C2B-84F2-4B64-A039-9FFB59AF6838}">
      <dgm:prSet phldrT="[Text]" custT="1"/>
      <dgm:spPr bwMode="auto"/>
      <dgm:t>
        <a:bodyPr/>
        <a:lstStyle/>
        <a:p>
          <a:pPr>
            <a:defRPr/>
          </a:pPr>
          <a:r>
            <a:rPr lang="ru-RU" sz="1800" b="1"/>
            <a:t>Министерство образования</a:t>
          </a:r>
          <a:endParaRPr/>
        </a:p>
        <a:p>
          <a:pPr>
            <a:defRPr/>
          </a:pPr>
          <a:endParaRPr lang="ru-RU" sz="1800" b="1"/>
        </a:p>
        <a:p>
          <a:pPr>
            <a:defRPr/>
          </a:pPr>
          <a:r>
            <a:rPr lang="ru-RU" sz="1800" b="1"/>
            <a:t>Согласование данных</a:t>
          </a:r>
          <a:endParaRPr lang="ru-RU" sz="1800" b="1"/>
        </a:p>
      </dgm:t>
    </dgm:pt>
    <dgm:pt modelId="{E90AFF2A-2E9D-4475-9DD1-DF261D03DD87}" type="parTrans" cxnId="{3A301A3B-3E11-4469-915D-57C9BA8A3064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0808D818-C21A-4701-BF23-AD0BB4E55271}" type="sibTrans" cxnId="{3A301A3B-3E11-4469-915D-57C9BA8A3064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05627E2F-30C0-4092-95F2-5554B11AC18A}">
      <dgm:prSet phldrT="[Text]" custT="1"/>
      <dgm:spPr bwMode="auto"/>
      <dgm:t>
        <a:bodyPr/>
        <a:lstStyle/>
        <a:p>
          <a:pPr>
            <a:defRPr/>
          </a:pPr>
          <a:r>
            <a:rPr lang="ru-RU" sz="1800" b="1"/>
            <a:t>ОО</a:t>
          </a:r>
          <a:endParaRPr/>
        </a:p>
        <a:p>
          <a:pPr>
            <a:defRPr/>
          </a:pPr>
          <a:endParaRPr lang="ru-RU" sz="1800" b="1"/>
        </a:p>
        <a:p>
          <a:pPr>
            <a:defRPr/>
          </a:pPr>
          <a:r>
            <a:rPr lang="ru-RU" sz="1800" b="1"/>
            <a:t>Внесение данных </a:t>
          </a:r>
          <a:endParaRPr/>
        </a:p>
        <a:p>
          <a:pPr>
            <a:defRPr/>
          </a:pPr>
          <a:r>
            <a:rPr lang="ru-RU" sz="1800" b="1"/>
            <a:t>в ИС ГА</a:t>
          </a:r>
          <a:endParaRPr lang="ru-RU" sz="1800" b="1"/>
        </a:p>
      </dgm:t>
    </dgm:pt>
    <dgm:pt modelId="{1F537069-563D-49E4-965C-B01587F5A482}" type="parTrans" cxnId="{DEB2678E-04DF-4F95-BF21-03B214D2F351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D12CE553-B9A5-466A-A88F-3BC4C1F112A7}" type="sibTrans" cxnId="{DEB2678E-04DF-4F95-BF21-03B214D2F351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25C98B9B-744C-43CB-8C39-DDCA055D8BB5}" type="pres">
      <dgm:prSet presAssocID="{AFEC0F23-9D9B-4A85-8ABE-76EF7ACD42FD}" presName="CompostProcess" presStyleCnt="0">
        <dgm:presLayoutVars>
          <dgm:dir val="norm"/>
          <dgm:resizeHandles val="exact"/>
        </dgm:presLayoutVars>
      </dgm:prSet>
      <dgm:spPr bwMode="auto"/>
    </dgm:pt>
    <dgm:pt modelId="{2F585E51-01B6-4897-AACF-48EA2F3CC0C6}" type="pres">
      <dgm:prSet presAssocID="{AFEC0F23-9D9B-4A85-8ABE-76EF7ACD42FD}" presName="arrow" presStyleLbl="bgShp" presStyleIdx="0" presStyleCnt="1"/>
      <dgm:spPr bwMode="auto"/>
    </dgm:pt>
    <dgm:pt modelId="{24E8644C-6E14-40AD-9A17-5D7638D691C9}" type="pres">
      <dgm:prSet presAssocID="{AFEC0F23-9D9B-4A85-8ABE-76EF7ACD42FD}" presName="linearProcess" presStyleCnt="0"/>
      <dgm:spPr bwMode="auto"/>
    </dgm:pt>
    <dgm:pt modelId="{8B29604D-FDF0-4C31-90B8-47C2B946EE8B}" type="pres">
      <dgm:prSet custLinFactX="5699" custLinFactY="2652" presAssocID="{06E4FBD8-B6BC-45BC-959F-1DDD5A13DF24}" presName="textNode" presStyleLbl="node1" presStyleIdx="0" presStyleCnt="4">
        <dgm:presLayoutVars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5EC5CA4C-4D94-46D0-BCAD-AB76A18DD0CE}" type="pres">
      <dgm:prSet presAssocID="{CA5137E4-2657-4725-BE7F-4577D160A997}" presName="sibTrans" presStyleCnt="0"/>
      <dgm:spPr bwMode="auto"/>
    </dgm:pt>
    <dgm:pt modelId="{75023EA7-2ECF-4CE0-A9C1-0E9482C09E57}" type="pres">
      <dgm:prSet presAssocID="{7F19A088-BEF0-40FA-92CE-B039530E374E}" presName="textNode" presStyleLbl="node1" presStyleIdx="1" presStyleCnt="4">
        <dgm:presLayoutVars>
          <dgm:bulletEnabled val="1"/>
        </dgm:presLayoutVars>
      </dgm:prSet>
      <dgm:spPr bwMode="auto"/>
    </dgm:pt>
    <dgm:pt modelId="{3AF85988-2E96-4C6D-AB3C-62F6991D4E4C}" type="pres">
      <dgm:prSet presAssocID="{414F525F-6840-4129-B1FE-A7A5904E5447}" presName="sibTrans" presStyleCnt="0"/>
      <dgm:spPr bwMode="auto"/>
    </dgm:pt>
    <dgm:pt modelId="{82717243-889A-4265-9425-9259A4F9FA87}" type="pres">
      <dgm:prSet presAssocID="{A6D53C2B-84F2-4B64-A039-9FFB59AF6838}" presName="textNode" presStyleLbl="node1" presStyleIdx="2" presStyleCnt="4">
        <dgm:presLayoutVars>
          <dgm:bulletEnabled val="1"/>
        </dgm:presLayoutVars>
      </dgm:prSet>
      <dgm:spPr bwMode="auto"/>
    </dgm:pt>
    <dgm:pt modelId="{82DE14A3-3276-48CB-B2AA-8F89643C2197}" type="pres">
      <dgm:prSet presAssocID="{0808D818-C21A-4701-BF23-AD0BB4E55271}" presName="sibTrans" presStyleCnt="0"/>
      <dgm:spPr bwMode="auto"/>
    </dgm:pt>
    <dgm:pt modelId="{8A0FC756-17C7-490F-B570-9D798C1DA909}" type="pres">
      <dgm:prSet presAssocID="{05627E2F-30C0-4092-95F2-5554B11AC18A}" presName="textNode" presStyleLbl="node1" presStyleIdx="3" presStyleCnt="4">
        <dgm:presLayoutVars>
          <dgm:bulletEnabled val="1"/>
        </dgm:presLayoutVars>
      </dgm:prSet>
      <dgm:spPr bwMode="auto"/>
    </dgm:pt>
  </dgm:ptLst>
  <dgm:cxnLst>
    <dgm:cxn modelId="{AED7E226-0441-415A-85A0-5D9AE11CAD97}" type="presOf" srcId="{AFEC0F23-9D9B-4A85-8ABE-76EF7ACD42FD}" destId="{25C98B9B-744C-43CB-8C39-DDCA055D8BB5}" srcOrd="0" destOrd="0" presId="urn:microsoft.com/office/officeart/2005/8/layout/hProcess9"/>
    <dgm:cxn modelId="{8AD08F58-F1A2-477F-B961-7AB677D0E5E5}" srcId="{AFEC0F23-9D9B-4A85-8ABE-76EF7ACD42FD}" destId="{06E4FBD8-B6BC-45BC-959F-1DDD5A13DF24}" srcOrd="0" destOrd="0" parTransId="{396C0D7C-89F9-4704-BF49-275CD56AD5DA}" sibTransId="{CA5137E4-2657-4725-BE7F-4577D160A997}"/>
    <dgm:cxn modelId="{5FA8FA00-E6C9-4691-9B48-E1B431248633}" type="presOf" srcId="{7F19A088-BEF0-40FA-92CE-B039530E374E}" destId="{75023EA7-2ECF-4CE0-A9C1-0E9482C09E57}" srcOrd="0" destOrd="0" presId="urn:microsoft.com/office/officeart/2005/8/layout/hProcess9"/>
    <dgm:cxn modelId="{F3FB7A2C-98F1-4319-85F3-D36C88346387}" type="presOf" srcId="{06E4FBD8-B6BC-45BC-959F-1DDD5A13DF24}" destId="{8B29604D-FDF0-4C31-90B8-47C2B946EE8B}" srcOrd="0" destOrd="0" presId="urn:microsoft.com/office/officeart/2005/8/layout/hProcess9"/>
    <dgm:cxn modelId="{AA048FEB-951F-4E7A-824F-CEC3AB9C5617}" srcId="{AFEC0F23-9D9B-4A85-8ABE-76EF7ACD42FD}" destId="{7F19A088-BEF0-40FA-92CE-B039530E374E}" srcOrd="1" destOrd="0" parTransId="{593E94C2-8F7D-4F7F-B679-23A8C65ADE2A}" sibTransId="{414F525F-6840-4129-B1FE-A7A5904E5447}"/>
    <dgm:cxn modelId="{7AD9B03E-3CB9-4391-A728-F402F1A343CF}" type="presOf" srcId="{A6D53C2B-84F2-4B64-A039-9FFB59AF6838}" destId="{82717243-889A-4265-9425-9259A4F9FA87}" srcOrd="0" destOrd="0" presId="urn:microsoft.com/office/officeart/2005/8/layout/hProcess9"/>
    <dgm:cxn modelId="{DEB2678E-04DF-4F95-BF21-03B214D2F351}" srcId="{AFEC0F23-9D9B-4A85-8ABE-76EF7ACD42FD}" destId="{05627E2F-30C0-4092-95F2-5554B11AC18A}" srcOrd="3" destOrd="0" parTransId="{1F537069-563D-49E4-965C-B01587F5A482}" sibTransId="{D12CE553-B9A5-466A-A88F-3BC4C1F112A7}"/>
    <dgm:cxn modelId="{91C55A72-FB51-4CA6-A22A-EC85E152D1A7}" type="presOf" srcId="{05627E2F-30C0-4092-95F2-5554B11AC18A}" destId="{8A0FC756-17C7-490F-B570-9D798C1DA909}" srcOrd="0" destOrd="0" presId="urn:microsoft.com/office/officeart/2005/8/layout/hProcess9"/>
    <dgm:cxn modelId="{3A301A3B-3E11-4469-915D-57C9BA8A3064}" srcId="{AFEC0F23-9D9B-4A85-8ABE-76EF7ACD42FD}" destId="{A6D53C2B-84F2-4B64-A039-9FFB59AF6838}" srcOrd="2" destOrd="0" parTransId="{E90AFF2A-2E9D-4475-9DD1-DF261D03DD87}" sibTransId="{0808D818-C21A-4701-BF23-AD0BB4E55271}"/>
    <dgm:cxn modelId="{C0276C0D-CCCD-4580-8D51-9813B59B0CBD}" type="presParOf" srcId="{25C98B9B-744C-43CB-8C39-DDCA055D8BB5}" destId="{2F585E51-01B6-4897-AACF-48EA2F3CC0C6}" srcOrd="0" destOrd="0" presId="urn:microsoft.com/office/officeart/2005/8/layout/hProcess9"/>
    <dgm:cxn modelId="{15FF8701-7BAA-4358-BF06-20556441BCC8}" type="presParOf" srcId="{25C98B9B-744C-43CB-8C39-DDCA055D8BB5}" destId="{24E8644C-6E14-40AD-9A17-5D7638D691C9}" srcOrd="1" destOrd="0" presId="urn:microsoft.com/office/officeart/2005/8/layout/hProcess9"/>
    <dgm:cxn modelId="{A4952482-EE02-4BEC-8EDA-1FF0763BD1C3}" type="presParOf" srcId="{24E8644C-6E14-40AD-9A17-5D7638D691C9}" destId="{8B29604D-FDF0-4C31-90B8-47C2B946EE8B}" srcOrd="0" destOrd="0" presId="urn:microsoft.com/office/officeart/2005/8/layout/hProcess9"/>
    <dgm:cxn modelId="{D24CE90F-5E46-4DD0-ABB9-22BB3E069396}" type="presParOf" srcId="{24E8644C-6E14-40AD-9A17-5D7638D691C9}" destId="{5EC5CA4C-4D94-46D0-BCAD-AB76A18DD0CE}" srcOrd="1" destOrd="0" presId="urn:microsoft.com/office/officeart/2005/8/layout/hProcess9"/>
    <dgm:cxn modelId="{FA36C1D4-506A-4D2D-8DC5-7348F5B28D51}" type="presParOf" srcId="{24E8644C-6E14-40AD-9A17-5D7638D691C9}" destId="{75023EA7-2ECF-4CE0-A9C1-0E9482C09E57}" srcOrd="2" destOrd="0" presId="urn:microsoft.com/office/officeart/2005/8/layout/hProcess9"/>
    <dgm:cxn modelId="{A363CEE7-7FAE-4B8F-A38A-DECBF6DB6CA7}" type="presParOf" srcId="{24E8644C-6E14-40AD-9A17-5D7638D691C9}" destId="{3AF85988-2E96-4C6D-AB3C-62F6991D4E4C}" srcOrd="3" destOrd="0" presId="urn:microsoft.com/office/officeart/2005/8/layout/hProcess9"/>
    <dgm:cxn modelId="{82FDE91C-68D6-4366-BF20-BEC602B693BC}" type="presParOf" srcId="{24E8644C-6E14-40AD-9A17-5D7638D691C9}" destId="{82717243-889A-4265-9425-9259A4F9FA87}" srcOrd="4" destOrd="0" presId="urn:microsoft.com/office/officeart/2005/8/layout/hProcess9"/>
    <dgm:cxn modelId="{936E23D1-F777-4273-8575-FC9A938E6B33}" type="presParOf" srcId="{24E8644C-6E14-40AD-9A17-5D7638D691C9}" destId="{82DE14A3-3276-48CB-B2AA-8F89643C2197}" srcOrd="5" destOrd="0" presId="urn:microsoft.com/office/officeart/2005/8/layout/hProcess9"/>
    <dgm:cxn modelId="{A5A5B88D-577D-48F0-BCCA-AE391B929F84}" type="presParOf" srcId="{24E8644C-6E14-40AD-9A17-5D7638D691C9}" destId="{8A0FC756-17C7-490F-B570-9D798C1DA909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" minVer="http://schemas.openxmlformats.org/drawingml/2006/diagram"/>
    </a:ext>
  </dgm:extLst>
</dgm:dataModel>
</file>

<file path=ppt/diagrams/drawing1.xml><?xml version="1.0" encoding="utf-8"?>
<dsp:drawing xmlns:dsp="http://schemas.microsoft.com/office/drawing/2008/diagram" xmlns:dgm="http://schemas.openxmlformats.org/drawingml/2006/diagram" xmlns:a="http://schemas.openxmlformats.org/drawingml/2006/main" xmlns:r="http://schemas.openxmlformats.org/officeDocument/2006/relationships">
  <dsp:spTree>
    <dsp:nvGrpSpPr>
      <dsp:cNvPr id="655986273" name=""/>
      <dsp:cNvGrpSpPr/>
    </dsp:nvGrpSpPr>
    <dsp:grpSpPr bwMode="auto">
      <a:xfrm>
        <a:off x="0" y="0"/>
        <a:ext cx="11517120" cy="4578840"/>
        <a:chOff x="0" y="0"/>
        <a:chExt cx="11517120" cy="4578840"/>
      </a:xfrm>
    </dsp:grpSpPr>
    <dsp:sp modelId="{2F585E51-01B6-4897-AACF-48EA2F3CC0C6}">
      <dsp:nvSpPr>
        <dsp:cNvPr id="0" name=""/>
        <dsp:cNvSpPr/>
      </dsp:nvSpPr>
      <dsp:spPr bwMode="auto">
        <a:xfrm>
          <a:off x="863837" y="0"/>
          <a:ext cx="9790164" cy="4579512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rgbClr val="000000"/>
        </a:lnRef>
        <a:fillRef idx="1">
          <a:srgbClr val="000000"/>
        </a:fillRef>
        <a:effectRef idx="1">
          <a:srgbClr val="000000"/>
        </a:effectRef>
        <a:fontRef idx="minor"/>
      </dsp:style>
    </dsp:sp>
    <dsp:sp modelId="{8B29604D-FDF0-4C31-90B8-47C2B946EE8B}">
      <dsp:nvSpPr>
        <dsp:cNvPr id="0" name=""/>
        <dsp:cNvSpPr/>
      </dsp:nvSpPr>
      <dsp:spPr bwMode="auto">
        <a:xfrm>
          <a:off x="149726" y="1422449"/>
          <a:ext cx="2557770" cy="1831804"/>
        </a:xfrm>
        <a:prstGeom prst="roundRect">
          <a:avLst>
            <a:gd name="adj" fmla="val 16667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rgbClr val="000000"/>
        </a:lnRef>
        <a:fillRef idx="2">
          <a:srgbClr val="000000"/>
        </a:fillRef>
        <a:effectRef idx="1">
          <a:srgbClr val="00000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5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800" b="1">
              <a:latin typeface="PT Astra Serif"/>
              <a:cs typeface="PT Astra Serif"/>
            </a:rPr>
            <a:t>ОО</a:t>
          </a:r>
          <a:endParaRPr sz="1800" b="1">
            <a:latin typeface="PT Astra Serif"/>
            <a:cs typeface="PT Astra Serif"/>
          </a:endParaRPr>
        </a:p>
        <a:p>
          <a:pPr lvl="0" algn="ctr" defTabSz="800100">
            <a:lnSpc>
              <a:spcPct val="50000"/>
            </a:lnSpc>
            <a:spcBef>
              <a:spcPts val="0"/>
            </a:spcBef>
            <a:spcAft>
              <a:spcPts val="0"/>
            </a:spcAft>
            <a:defRPr/>
          </a:pPr>
          <a:endParaRPr sz="1400" b="1"/>
        </a:p>
        <a:p>
          <a:pPr lvl="0" algn="ctr" defTabSz="800100">
            <a:lnSpc>
              <a:spcPct val="50000"/>
            </a:lnSpc>
            <a:spcBef>
              <a:spcPts val="0"/>
            </a:spcBef>
            <a:spcAft>
              <a:spcPts val="0"/>
            </a:spcAft>
            <a:defRPr/>
          </a:pPr>
          <a:endParaRPr sz="1800">
            <a:latin typeface="PT Astra Serif"/>
            <a:cs typeface="PT Astra Serif"/>
          </a:endParaRPr>
        </a:p>
        <a:p>
          <a:pPr lvl="0" algn="ctr" defTabSz="800100">
            <a:lnSpc>
              <a:spcPct val="5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800" b="1">
              <a:latin typeface="PT Astra Serif"/>
              <a:cs typeface="PT Astra Serif"/>
            </a:rPr>
            <a:t>ГАУ ДПО «СОИРО»</a:t>
          </a:r>
          <a:endParaRPr sz="1800" b="1">
            <a:latin typeface="PT Astra Serif"/>
            <a:cs typeface="PT Astra Serif"/>
          </a:endParaRPr>
        </a:p>
        <a:p>
          <a:pPr lvl="0" algn="ctr" defTabSz="800100">
            <a:lnSpc>
              <a:spcPct val="50000"/>
            </a:lnSpc>
            <a:spcBef>
              <a:spcPts val="0"/>
            </a:spcBef>
            <a:spcAft>
              <a:spcPts val="0"/>
            </a:spcAft>
            <a:defRPr/>
          </a:pPr>
          <a:endParaRPr sz="1800">
            <a:latin typeface="PT Astra Serif"/>
            <a:cs typeface="PT Astra Serif"/>
          </a:endParaRPr>
        </a:p>
        <a:p>
          <a:pPr lvl="0" algn="ctr" defTabSz="800100">
            <a:lnSpc>
              <a:spcPct val="50000"/>
            </a:lnSpc>
            <a:spcBef>
              <a:spcPts val="0"/>
            </a:spcBef>
            <a:spcAft>
              <a:spcPts val="0"/>
            </a:spcAft>
            <a:defRPr/>
          </a:pPr>
          <a:endParaRPr sz="1800">
            <a:latin typeface="PT Astra Serif"/>
            <a:cs typeface="PT Astra Serif"/>
          </a:endParaRPr>
        </a:p>
        <a:p>
          <a:pPr lvl="0" algn="ctr" defTabSz="800100">
            <a:lnSpc>
              <a:spcPct val="5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800" b="1">
              <a:latin typeface="PT Astra Serif"/>
              <a:cs typeface="PT Astra Serif"/>
            </a:rPr>
            <a:t>ГАУ СО РЦОКО</a:t>
          </a:r>
          <a:endParaRPr sz="1800" b="1">
            <a:latin typeface="PT Astra Serif"/>
            <a:cs typeface="PT Astra Serif"/>
          </a:endParaRPr>
        </a:p>
        <a:p>
          <a:pPr lvl="0" algn="ctr" defTabSz="800100">
            <a:lnSpc>
              <a:spcPct val="50000"/>
            </a:lnSpc>
            <a:spcBef>
              <a:spcPts val="0"/>
            </a:spcBef>
            <a:spcAft>
              <a:spcPts val="0"/>
            </a:spcAft>
            <a:defRPr/>
          </a:pPr>
          <a:endParaRPr lang="ru-RU" sz="1400" b="1"/>
        </a:p>
        <a:p>
          <a:pPr lvl="0" algn="ctr" defTabSz="80010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800" b="1">
              <a:latin typeface="PT Astra Serif"/>
              <a:cs typeface="PT Astra Serif"/>
            </a:rPr>
            <a:t>Формирование данных</a:t>
          </a:r>
          <a:endParaRPr lang="ru-RU" sz="1800" b="1"/>
        </a:p>
      </dsp:txBody>
      <dsp:txXfrm>
        <a:off x="239147" y="1511870"/>
        <a:ext cx="2378928" cy="1652962"/>
      </dsp:txXfrm>
    </dsp:sp>
    <dsp:sp modelId="{75023EA7-2ECF-4CE0-A9C1-0E9482C09E57}">
      <dsp:nvSpPr>
        <dsp:cNvPr id="0" name=""/>
        <dsp:cNvSpPr/>
      </dsp:nvSpPr>
      <dsp:spPr bwMode="auto">
        <a:xfrm>
          <a:off x="2988002" y="1373853"/>
          <a:ext cx="2557770" cy="1831804"/>
        </a:xfrm>
        <a:prstGeom prst="roundRect">
          <a:avLst>
            <a:gd name="adj" fmla="val 16667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rgbClr val="000000"/>
        </a:lnRef>
        <a:fillRef idx="2">
          <a:srgbClr val="000000"/>
        </a:fillRef>
        <a:effectRef idx="1">
          <a:srgbClr val="00000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marR="0" lvl="0" indent="0" algn="ctr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defRPr/>
          </a:pPr>
          <a:r>
            <a:rPr lang="ru-RU" sz="1800" b="1">
              <a:latin typeface="PT Astra Serif"/>
              <a:cs typeface="PT Astra Serif"/>
            </a:rPr>
            <a:t>Муниципалитет</a:t>
          </a:r>
          <a:endParaRPr sz="1800" b="1">
            <a:latin typeface="PT Astra Serif"/>
            <a:cs typeface="PT Astra Serif"/>
          </a:endParaRPr>
        </a:p>
        <a:p>
          <a:pPr marL="0" marR="0" lvl="0" indent="0" algn="ctr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defRPr/>
          </a:pPr>
          <a:endParaRPr/>
        </a:p>
        <a:p>
          <a:pPr marL="0" marR="0" lvl="0" indent="0" algn="ctr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defRPr/>
          </a:pPr>
          <a:r>
            <a:rPr lang="ru-RU" sz="1800" b="1">
              <a:latin typeface="PT Astra Serif"/>
              <a:cs typeface="PT Astra Serif"/>
            </a:rPr>
            <a:t>ГАУ ДПО «СОИРО»</a:t>
          </a:r>
          <a:endParaRPr lang="ru-RU" sz="1800" b="1">
            <a:latin typeface="PT Astra Serif"/>
            <a:cs typeface="PT Astra Serif"/>
          </a:endParaRPr>
        </a:p>
        <a:p>
          <a:pPr marL="0" marR="0" lvl="0" indent="0" algn="ctr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defRPr/>
          </a:pPr>
          <a:endParaRPr>
            <a:latin typeface="PT Astra Serif"/>
            <a:cs typeface="PT Astra Serif"/>
          </a:endParaRPr>
        </a:p>
        <a:p>
          <a:pPr marL="0" marR="0" lvl="0" indent="0" algn="ctr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defRPr/>
          </a:pPr>
          <a:r>
            <a:rPr lang="ru-RU" sz="1800" b="1"/>
            <a:t>ГАУ СО РЦОКО</a:t>
          </a:r>
          <a:endParaRPr/>
        </a:p>
        <a:p>
          <a:pPr lvl="0" algn="ctr" defTabSz="102235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endParaRPr lang="ru-RU" b="1"/>
        </a:p>
        <a:p>
          <a:pPr lvl="0" algn="ctr" defTabSz="102235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400" b="1"/>
            <a:t>Проверка данных</a:t>
          </a:r>
          <a:endParaRPr lang="ru-RU" b="1"/>
        </a:p>
      </dsp:txBody>
      <dsp:txXfrm>
        <a:off x="3077423" y="1463274"/>
        <a:ext cx="2378928" cy="1652962"/>
      </dsp:txXfrm>
    </dsp:sp>
    <dsp:sp modelId="{82717243-889A-4265-9425-9259A4F9FA87}">
      <dsp:nvSpPr>
        <dsp:cNvPr id="0" name=""/>
        <dsp:cNvSpPr/>
      </dsp:nvSpPr>
      <dsp:spPr bwMode="auto">
        <a:xfrm>
          <a:off x="5972067" y="1373853"/>
          <a:ext cx="2557770" cy="1831804"/>
        </a:xfrm>
        <a:prstGeom prst="roundRect">
          <a:avLst>
            <a:gd name="adj" fmla="val 16667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rgbClr val="000000"/>
        </a:lnRef>
        <a:fillRef idx="2">
          <a:srgbClr val="000000"/>
        </a:fillRef>
        <a:effectRef idx="1">
          <a:srgbClr val="00000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800" b="1"/>
            <a:t>Министерство образования</a:t>
          </a:r>
          <a:endParaRPr/>
        </a:p>
        <a:p>
          <a:pPr lvl="0" algn="ctr" defTabSz="80010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endParaRPr lang="ru-RU" sz="1800" b="1"/>
        </a:p>
        <a:p>
          <a:pPr lvl="0" algn="ctr" defTabSz="80010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800" b="1"/>
            <a:t>Согласование данных</a:t>
          </a:r>
          <a:endParaRPr lang="ru-RU" sz="1800" b="1"/>
        </a:p>
      </dsp:txBody>
      <dsp:txXfrm>
        <a:off x="6061488" y="1463274"/>
        <a:ext cx="2378928" cy="1652962"/>
      </dsp:txXfrm>
    </dsp:sp>
    <dsp:sp modelId="{8A0FC756-17C7-490F-B570-9D798C1DA909}">
      <dsp:nvSpPr>
        <dsp:cNvPr id="0" name=""/>
        <dsp:cNvSpPr/>
      </dsp:nvSpPr>
      <dsp:spPr bwMode="auto">
        <a:xfrm>
          <a:off x="8956132" y="1373853"/>
          <a:ext cx="2557770" cy="1831804"/>
        </a:xfrm>
        <a:prstGeom prst="roundRect">
          <a:avLst>
            <a:gd name="adj" fmla="val 16667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rgbClr val="000000"/>
        </a:lnRef>
        <a:fillRef idx="2">
          <a:srgbClr val="000000"/>
        </a:fillRef>
        <a:effectRef idx="1">
          <a:srgbClr val="00000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800" b="1"/>
            <a:t>ОО</a:t>
          </a:r>
          <a:endParaRPr/>
        </a:p>
        <a:p>
          <a:pPr lvl="0" algn="ctr" defTabSz="80010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endParaRPr lang="ru-RU" sz="1800" b="1"/>
        </a:p>
        <a:p>
          <a:pPr lvl="0" algn="ctr" defTabSz="80010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800" b="1"/>
            <a:t>Внесение данных </a:t>
          </a:r>
          <a:endParaRPr/>
        </a:p>
        <a:p>
          <a:pPr lvl="0" algn="ctr" defTabSz="80010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800" b="1"/>
            <a:t>в ИС ГА</a:t>
          </a:r>
          <a:endParaRPr lang="ru-RU" sz="1800" b="1"/>
        </a:p>
      </dsp:txBody>
      <dsp:txXfrm>
        <a:off x="9045553" y="1463274"/>
        <a:ext cx="2378928" cy="16529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xmlns:r="http://schemas.openxmlformats.org/officeDocument/2006/relationships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 val="norm"/>
      <dgm:resizeHandles val="exact"/>
    </dgm:varLst>
    <dgm:alg type="composite">
      <dgm:param type="horzAlign" val="ctr"/>
      <dgm:param type="vertAlign" val="mid"/>
    </dgm:alg>
    <dgm:shape r:blip="">
      <dgm:adjLst/>
    </dgm:shape>
    <dgm:presOf/>
    <dgm:constrLst>
      <dgm:constr type="w" for="ch" forName="arrow" refType="w" fact="0.850000"/>
      <dgm:constr type="h" for="ch" forName="arrow" refType="h"/>
      <dgm:constr type="ctrX" for="ch" forName="arrow" refType="w" fact="0.500000"/>
      <dgm:constr type="ctrY" for="ch" forName="arrow" refType="h" fact="0.500000"/>
      <dgm:constr type="w" for="ch" forName="linearProcess" refType="w"/>
      <dgm:constr type="h" for="ch" forName="linearProcess" refType="h" fact="0.400000"/>
      <dgm:constr type="ctrX" for="ch" forName="linearProcess" refType="w" fact="0.500000"/>
      <dgm:constr type="ctrY" for="ch" forName="linearProcess" refType="h" fact="0.500000"/>
    </dgm:constrLst>
    <dgm:ruleLst/>
    <dgm:layoutNode name="arrow" styleLbl="bgShp">
      <dgm:alg type="sp"/>
      <dgm:choose name="Name0">
        <dgm:if name="Name1" func="var" arg="dir" op="equ" val="norm">
          <dgm:shape type="rightArrow" r:blip="">
            <dgm:adjLst/>
          </dgm:shape>
        </dgm:if>
        <dgm:else name="Name2">
          <dgm:shape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0000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type="roundRect" r:blip="">
            <dgm:adjLst/>
          </dgm:shape>
          <dgm:presOf axis="desOrSelf" ptType="node"/>
          <dgm:constrLst>
            <dgm:constr type="userA"/>
            <dgm:constr type="w" refType="userA" fact="0.300000"/>
            <dgm:constr type="tMarg" refType="primFontSz" fact="0.300000"/>
            <dgm:constr type="bMarg" refType="primFontSz" fact="0.300000"/>
            <dgm:constr type="lMarg" refType="primFontSz" fact="0.300000"/>
            <dgm:constr type="rMarg" refType="primFontSz" fact="0.300000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2">
        <a:srgbClr val="000000"/>
      </a:fillRef>
      <a:effectRef idx="1">
        <a:srgbClr val="00000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2">
        <a:srgbClr val="000000"/>
      </a:fillRef>
      <a:effectRef idx="0">
        <a:srgbClr val="00000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2">
        <a:srgbClr val="000000"/>
      </a:fillRef>
      <a:effectRef idx="0">
        <a:srgbClr val="00000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2">
        <a:srgbClr val="000000"/>
      </a:fillRef>
      <a:effectRef idx="1">
        <a:srgbClr val="00000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2">
        <a:srgbClr val="000000"/>
      </a:fillRef>
      <a:effectRef idx="1">
        <a:srgbClr val="00000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2">
        <a:srgbClr val="000000"/>
      </a:fillRef>
      <a:effectRef idx="1">
        <a:srgbClr val="00000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2">
        <a:srgbClr val="000000"/>
      </a:fillRef>
      <a:effectRef idx="1">
        <a:srgbClr val="00000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2">
        <a:srgbClr val="000000"/>
      </a:fillRef>
      <a:effectRef idx="1">
        <a:srgbClr val="00000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1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1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1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2">
        <a:srgbClr val="000000"/>
      </a:fillRef>
      <a:effectRef idx="1">
        <a:srgbClr val="00000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2">
        <a:srgbClr val="000000"/>
      </a:fillRef>
      <a:effectRef idx="1">
        <a:srgbClr val="00000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2">
        <a:srgbClr val="000000"/>
      </a:fillRef>
      <a:effectRef idx="1">
        <a:srgbClr val="00000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2">
        <a:srgbClr val="000000"/>
      </a:fillRef>
      <a:effectRef idx="1">
        <a:srgbClr val="000000"/>
      </a:effectRef>
      <a:fontRef idx="minor"/>
    </dgm:style>
  </dgm:styleLbl>
  <dgm:styleLbl name="asst0">
    <dgm:scene3d>
      <a:camera prst="orthographicFront"/>
      <a:lightRig rig="fla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2">
        <a:srgbClr val="000000"/>
      </a:fillRef>
      <a:effectRef idx="1">
        <a:srgbClr val="00000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2">
        <a:srgbClr val="000000"/>
      </a:fillRef>
      <a:effectRef idx="1">
        <a:srgbClr val="00000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2">
        <a:srgbClr val="000000"/>
      </a:fillRef>
      <a:effectRef idx="1">
        <a:srgbClr val="00000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2">
        <a:srgbClr val="000000"/>
      </a:fillRef>
      <a:effectRef idx="1">
        <a:srgbClr val="00000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2">
        <a:srgbClr val="000000"/>
      </a:fillRef>
      <a:effectRef idx="1">
        <a:srgbClr val="00000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2">
        <a:srgbClr val="000000"/>
      </a:fillRef>
      <a:effectRef idx="1">
        <a:srgbClr val="00000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2">
        <a:srgbClr val="000000"/>
      </a:fillRef>
      <a:effectRef idx="1">
        <a:srgbClr val="00000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2">
        <a:srgbClr val="000000"/>
      </a:fillRef>
      <a:effectRef idx="1">
        <a:srgbClr val="00000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2">
        <a:srgbClr val="000000"/>
      </a:fillRef>
      <a:effectRef idx="1">
        <a:srgbClr val="00000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2">
        <a:srgbClr val="000000"/>
      </a:fillRef>
      <a:effectRef idx="0">
        <a:srgbClr val="00000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fla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2">
        <a:srgbClr val="000000"/>
      </a:fillRef>
      <a:effectRef idx="1">
        <a:srgbClr val="000000"/>
      </a:effectRef>
      <a:fontRef idx="minor"/>
    </dgm:style>
  </dgm:styleLbl>
  <dgm:styleLbl name="revTx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OverTx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 bwMode="auto">
          <a:xfrm>
            <a:off x="639720" y="286920"/>
            <a:ext cx="11517120" cy="120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algn="ctr">
              <a:buNone/>
              <a:defRPr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 bwMode="auto">
          <a:xfrm>
            <a:off x="639720" y="1684440"/>
            <a:ext cx="11517480" cy="199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 bwMode="auto">
          <a:xfrm>
            <a:off x="639720" y="3865320"/>
            <a:ext cx="11517480" cy="199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fourObj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 bwMode="auto">
          <a:xfrm>
            <a:off x="639720" y="286920"/>
            <a:ext cx="11517120" cy="120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algn="ctr">
              <a:buNone/>
              <a:defRPr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 bwMode="auto">
          <a:xfrm>
            <a:off x="639720" y="1684440"/>
            <a:ext cx="5620320" cy="199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 bwMode="auto">
          <a:xfrm>
            <a:off x="6541560" y="1684440"/>
            <a:ext cx="5620320" cy="199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/>
          </p:nvPr>
        </p:nvSpPr>
        <p:spPr bwMode="auto">
          <a:xfrm>
            <a:off x="639720" y="3865320"/>
            <a:ext cx="5620320" cy="199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/>
          </p:nvPr>
        </p:nvSpPr>
        <p:spPr bwMode="auto">
          <a:xfrm>
            <a:off x="6541560" y="3865320"/>
            <a:ext cx="5620320" cy="199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 bwMode="auto">
          <a:xfrm>
            <a:off x="639720" y="286920"/>
            <a:ext cx="11517120" cy="120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algn="ctr">
              <a:buNone/>
              <a:defRPr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 bwMode="auto">
          <a:xfrm>
            <a:off x="639720" y="1684440"/>
            <a:ext cx="3708360" cy="199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 bwMode="auto">
          <a:xfrm>
            <a:off x="4533840" y="1684440"/>
            <a:ext cx="3708360" cy="199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/>
          </p:nvPr>
        </p:nvSpPr>
        <p:spPr bwMode="auto">
          <a:xfrm>
            <a:off x="8427960" y="1684440"/>
            <a:ext cx="3708360" cy="199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/>
          </p:nvPr>
        </p:nvSpPr>
        <p:spPr bwMode="auto">
          <a:xfrm>
            <a:off x="639720" y="3865320"/>
            <a:ext cx="3708360" cy="199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/>
          </p:nvPr>
        </p:nvSpPr>
        <p:spPr bwMode="auto">
          <a:xfrm>
            <a:off x="4533840" y="3865320"/>
            <a:ext cx="3708360" cy="199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/>
          </p:nvPr>
        </p:nvSpPr>
        <p:spPr bwMode="auto">
          <a:xfrm>
            <a:off x="8427960" y="3865320"/>
            <a:ext cx="3708360" cy="199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x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 bwMode="auto">
          <a:xfrm>
            <a:off x="639720" y="286920"/>
            <a:ext cx="11517120" cy="120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algn="ctr">
              <a:buNone/>
              <a:defRPr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 bwMode="auto">
          <a:xfrm>
            <a:off x="639720" y="1684440"/>
            <a:ext cx="11517480" cy="4174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algn="ctr">
              <a:buNone/>
              <a:defRPr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 bwMode="auto">
          <a:xfrm>
            <a:off x="639720" y="286920"/>
            <a:ext cx="11517120" cy="120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algn="ctr">
              <a:buNone/>
              <a:defRPr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/>
          </p:nvPr>
        </p:nvSpPr>
        <p:spPr bwMode="auto">
          <a:xfrm>
            <a:off x="639720" y="1684440"/>
            <a:ext cx="11517480" cy="4174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 bwMode="auto">
          <a:xfrm>
            <a:off x="639720" y="286920"/>
            <a:ext cx="11517120" cy="120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algn="ctr">
              <a:buNone/>
              <a:defRPr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 bwMode="auto">
          <a:xfrm>
            <a:off x="639720" y="1684440"/>
            <a:ext cx="5620320" cy="4174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/>
          </p:nvPr>
        </p:nvSpPr>
        <p:spPr bwMode="auto">
          <a:xfrm>
            <a:off x="6541560" y="1684440"/>
            <a:ext cx="5620320" cy="4174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 bwMode="auto">
          <a:xfrm>
            <a:off x="639720" y="286920"/>
            <a:ext cx="11517120" cy="120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algn="ctr">
              <a:buNone/>
              <a:defRPr/>
            </a:pPr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Only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 bwMode="auto">
          <a:xfrm>
            <a:off x="639720" y="286920"/>
            <a:ext cx="11517120" cy="5568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algn="ctr">
              <a:buNone/>
              <a:defRPr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AndObj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 bwMode="auto">
          <a:xfrm>
            <a:off x="639720" y="286920"/>
            <a:ext cx="11517120" cy="120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algn="ctr">
              <a:buNone/>
              <a:defRPr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 bwMode="auto">
          <a:xfrm>
            <a:off x="639720" y="1684440"/>
            <a:ext cx="5620320" cy="199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/>
          </p:nvPr>
        </p:nvSpPr>
        <p:spPr bwMode="auto">
          <a:xfrm>
            <a:off x="6541560" y="1684440"/>
            <a:ext cx="5620320" cy="4174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/>
          </p:nvPr>
        </p:nvSpPr>
        <p:spPr bwMode="auto">
          <a:xfrm>
            <a:off x="639720" y="3865320"/>
            <a:ext cx="5620320" cy="199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x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 bwMode="auto">
          <a:xfrm>
            <a:off x="639720" y="286920"/>
            <a:ext cx="11517120" cy="120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algn="ctr">
              <a:buNone/>
              <a:defRPr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 bwMode="auto">
          <a:xfrm>
            <a:off x="639720" y="1684440"/>
            <a:ext cx="11517480" cy="4174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algn="ctr">
              <a:buNone/>
              <a:defRPr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AndTwoObj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 bwMode="auto">
          <a:xfrm>
            <a:off x="639720" y="286920"/>
            <a:ext cx="11517120" cy="120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algn="ctr">
              <a:buNone/>
              <a:defRPr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 bwMode="auto">
          <a:xfrm>
            <a:off x="639720" y="1684440"/>
            <a:ext cx="5620320" cy="4174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 bwMode="auto">
          <a:xfrm>
            <a:off x="6541560" y="1684440"/>
            <a:ext cx="5620320" cy="199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 bwMode="auto">
          <a:xfrm>
            <a:off x="6541560" y="3865320"/>
            <a:ext cx="5620320" cy="199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OverTx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 bwMode="auto">
          <a:xfrm>
            <a:off x="639720" y="286920"/>
            <a:ext cx="11517120" cy="120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algn="ctr">
              <a:buNone/>
              <a:defRPr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 bwMode="auto">
          <a:xfrm>
            <a:off x="639720" y="1684440"/>
            <a:ext cx="5620320" cy="199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 bwMode="auto">
          <a:xfrm>
            <a:off x="6541560" y="1684440"/>
            <a:ext cx="5620320" cy="199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 bwMode="auto">
          <a:xfrm>
            <a:off x="639720" y="3865320"/>
            <a:ext cx="11517480" cy="199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OverTx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 bwMode="auto">
          <a:xfrm>
            <a:off x="639720" y="286920"/>
            <a:ext cx="11517120" cy="120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algn="ctr">
              <a:buNone/>
              <a:defRPr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 bwMode="auto">
          <a:xfrm>
            <a:off x="639720" y="1684440"/>
            <a:ext cx="11517480" cy="199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 bwMode="auto">
          <a:xfrm>
            <a:off x="639720" y="3865320"/>
            <a:ext cx="11517480" cy="199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fourObj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 bwMode="auto">
          <a:xfrm>
            <a:off x="639720" y="286920"/>
            <a:ext cx="11517120" cy="120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algn="ctr">
              <a:buNone/>
              <a:defRPr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 bwMode="auto">
          <a:xfrm>
            <a:off x="639720" y="1684440"/>
            <a:ext cx="5620320" cy="199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 bwMode="auto">
          <a:xfrm>
            <a:off x="6541560" y="1684440"/>
            <a:ext cx="5620320" cy="199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 bwMode="auto">
          <a:xfrm>
            <a:off x="639720" y="3865320"/>
            <a:ext cx="5620320" cy="199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/>
          </p:nvPr>
        </p:nvSpPr>
        <p:spPr bwMode="auto">
          <a:xfrm>
            <a:off x="6541560" y="3865320"/>
            <a:ext cx="5620320" cy="199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 bwMode="auto">
          <a:xfrm>
            <a:off x="639720" y="286920"/>
            <a:ext cx="11517120" cy="120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algn="ctr">
              <a:buNone/>
              <a:defRPr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/>
          </p:nvPr>
        </p:nvSpPr>
        <p:spPr bwMode="auto">
          <a:xfrm>
            <a:off x="639720" y="1684440"/>
            <a:ext cx="3708360" cy="199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/>
          </p:nvPr>
        </p:nvSpPr>
        <p:spPr bwMode="auto">
          <a:xfrm>
            <a:off x="4533840" y="1684440"/>
            <a:ext cx="3708360" cy="199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/>
          </p:nvPr>
        </p:nvSpPr>
        <p:spPr bwMode="auto">
          <a:xfrm>
            <a:off x="8427960" y="1684440"/>
            <a:ext cx="3708360" cy="199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/>
          </p:nvPr>
        </p:nvSpPr>
        <p:spPr bwMode="auto">
          <a:xfrm>
            <a:off x="639720" y="3865320"/>
            <a:ext cx="3708360" cy="199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79" name="PlaceHolder 6"/>
          <p:cNvSpPr>
            <a:spLocks noGrp="1"/>
          </p:cNvSpPr>
          <p:nvPr>
            <p:ph/>
          </p:nvPr>
        </p:nvSpPr>
        <p:spPr bwMode="auto">
          <a:xfrm>
            <a:off x="4533840" y="3865320"/>
            <a:ext cx="3708360" cy="199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80" name="PlaceHolder 7"/>
          <p:cNvSpPr>
            <a:spLocks noGrp="1"/>
          </p:cNvSpPr>
          <p:nvPr>
            <p:ph/>
          </p:nvPr>
        </p:nvSpPr>
        <p:spPr bwMode="auto">
          <a:xfrm>
            <a:off x="8427960" y="3865320"/>
            <a:ext cx="3708360" cy="199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x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 bwMode="auto">
          <a:xfrm>
            <a:off x="639720" y="286920"/>
            <a:ext cx="11517120" cy="120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algn="ctr">
              <a:buNone/>
              <a:defRPr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 bwMode="auto">
          <a:xfrm>
            <a:off x="639720" y="1684440"/>
            <a:ext cx="11517480" cy="4174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algn="ctr">
              <a:buNone/>
              <a:defRPr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 bwMode="auto">
          <a:xfrm>
            <a:off x="639720" y="286920"/>
            <a:ext cx="11517120" cy="120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algn="ctr">
              <a:buNone/>
              <a:defRPr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 bwMode="auto">
          <a:xfrm>
            <a:off x="639720" y="1684440"/>
            <a:ext cx="11517480" cy="4174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 bwMode="auto">
          <a:xfrm>
            <a:off x="639720" y="286920"/>
            <a:ext cx="11517120" cy="120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algn="ctr">
              <a:buNone/>
              <a:defRPr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 bwMode="auto">
          <a:xfrm>
            <a:off x="639720" y="1684440"/>
            <a:ext cx="5620320" cy="4174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 bwMode="auto">
          <a:xfrm>
            <a:off x="6541560" y="1684440"/>
            <a:ext cx="5620320" cy="4174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 bwMode="auto">
          <a:xfrm>
            <a:off x="639720" y="286920"/>
            <a:ext cx="11517120" cy="120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algn="ctr">
              <a:buNone/>
              <a:defRPr/>
            </a:pPr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 bwMode="auto">
          <a:xfrm>
            <a:off x="639720" y="286920"/>
            <a:ext cx="11517120" cy="120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algn="ctr">
              <a:buNone/>
              <a:defRPr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/>
          </p:nvPr>
        </p:nvSpPr>
        <p:spPr bwMode="auto">
          <a:xfrm>
            <a:off x="639720" y="1684440"/>
            <a:ext cx="11517480" cy="4174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Only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 bwMode="auto">
          <a:xfrm>
            <a:off x="639720" y="286920"/>
            <a:ext cx="11517120" cy="5568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algn="ctr">
              <a:buNone/>
              <a:defRPr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AndObj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 bwMode="auto">
          <a:xfrm>
            <a:off x="639720" y="286920"/>
            <a:ext cx="11517120" cy="120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algn="ctr">
              <a:buNone/>
              <a:defRPr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 bwMode="auto">
          <a:xfrm>
            <a:off x="639720" y="1684440"/>
            <a:ext cx="5620320" cy="199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 bwMode="auto">
          <a:xfrm>
            <a:off x="6541560" y="1684440"/>
            <a:ext cx="5620320" cy="4174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/>
          </p:nvPr>
        </p:nvSpPr>
        <p:spPr bwMode="auto">
          <a:xfrm>
            <a:off x="639720" y="3865320"/>
            <a:ext cx="5620320" cy="199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AndTwoObj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 bwMode="auto">
          <a:xfrm>
            <a:off x="639720" y="286920"/>
            <a:ext cx="11517120" cy="120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algn="ctr">
              <a:buNone/>
              <a:defRPr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 bwMode="auto">
          <a:xfrm>
            <a:off x="639720" y="1684440"/>
            <a:ext cx="5620320" cy="4174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 bwMode="auto">
          <a:xfrm>
            <a:off x="6541560" y="1684440"/>
            <a:ext cx="5620320" cy="199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/>
          </p:nvPr>
        </p:nvSpPr>
        <p:spPr bwMode="auto">
          <a:xfrm>
            <a:off x="6541560" y="3865320"/>
            <a:ext cx="5620320" cy="199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OverTx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 bwMode="auto">
          <a:xfrm>
            <a:off x="639720" y="286920"/>
            <a:ext cx="11517120" cy="120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algn="ctr">
              <a:buNone/>
              <a:defRPr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 bwMode="auto">
          <a:xfrm>
            <a:off x="639720" y="1684440"/>
            <a:ext cx="5620320" cy="199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 bwMode="auto">
          <a:xfrm>
            <a:off x="6541560" y="1684440"/>
            <a:ext cx="5620320" cy="199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/>
          </p:nvPr>
        </p:nvSpPr>
        <p:spPr bwMode="auto">
          <a:xfrm>
            <a:off x="639720" y="3865320"/>
            <a:ext cx="11517480" cy="199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OverTx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 bwMode="auto">
          <a:xfrm>
            <a:off x="639720" y="286920"/>
            <a:ext cx="11517120" cy="120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algn="ctr">
              <a:buNone/>
              <a:defRPr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 bwMode="auto">
          <a:xfrm>
            <a:off x="639720" y="1684440"/>
            <a:ext cx="11517480" cy="199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 bwMode="auto">
          <a:xfrm>
            <a:off x="639720" y="3865320"/>
            <a:ext cx="11517480" cy="199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fourObj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 bwMode="auto">
          <a:xfrm>
            <a:off x="639720" y="286920"/>
            <a:ext cx="11517120" cy="120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algn="ctr">
              <a:buNone/>
              <a:defRPr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 bwMode="auto">
          <a:xfrm>
            <a:off x="639720" y="1684440"/>
            <a:ext cx="5620320" cy="199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 bwMode="auto">
          <a:xfrm>
            <a:off x="6541560" y="1684440"/>
            <a:ext cx="5620320" cy="199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/>
          </p:nvPr>
        </p:nvSpPr>
        <p:spPr bwMode="auto">
          <a:xfrm>
            <a:off x="639720" y="3865320"/>
            <a:ext cx="5620320" cy="199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/>
          </p:nvPr>
        </p:nvSpPr>
        <p:spPr bwMode="auto">
          <a:xfrm>
            <a:off x="6541560" y="3865320"/>
            <a:ext cx="5620320" cy="199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 bwMode="auto">
          <a:xfrm>
            <a:off x="639720" y="286920"/>
            <a:ext cx="11517120" cy="120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algn="ctr">
              <a:buNone/>
              <a:defRPr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 bwMode="auto">
          <a:xfrm>
            <a:off x="639720" y="1684440"/>
            <a:ext cx="3708360" cy="199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 bwMode="auto">
          <a:xfrm>
            <a:off x="4533840" y="1684440"/>
            <a:ext cx="3708360" cy="199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 bwMode="auto">
          <a:xfrm>
            <a:off x="8427960" y="1684440"/>
            <a:ext cx="3708360" cy="199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/>
          </p:nvPr>
        </p:nvSpPr>
        <p:spPr bwMode="auto">
          <a:xfrm>
            <a:off x="639720" y="3865320"/>
            <a:ext cx="3708360" cy="199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/>
          </p:nvPr>
        </p:nvSpPr>
        <p:spPr bwMode="auto">
          <a:xfrm>
            <a:off x="4533840" y="3865320"/>
            <a:ext cx="3708360" cy="199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/>
          </p:nvPr>
        </p:nvSpPr>
        <p:spPr bwMode="auto">
          <a:xfrm>
            <a:off x="8427960" y="3865320"/>
            <a:ext cx="3708360" cy="199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 bwMode="auto">
          <a:xfrm>
            <a:off x="639720" y="286920"/>
            <a:ext cx="11517120" cy="120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algn="ctr">
              <a:buNone/>
              <a:defRPr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 bwMode="auto">
          <a:xfrm>
            <a:off x="639720" y="1684440"/>
            <a:ext cx="5620320" cy="4174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/>
          </p:nvPr>
        </p:nvSpPr>
        <p:spPr bwMode="auto">
          <a:xfrm>
            <a:off x="6541560" y="1684440"/>
            <a:ext cx="5620320" cy="4174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 bwMode="auto">
          <a:xfrm>
            <a:off x="639720" y="286920"/>
            <a:ext cx="11517120" cy="120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algn="ctr">
              <a:buNone/>
              <a:defRPr/>
            </a:pPr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Only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 bwMode="auto">
          <a:xfrm>
            <a:off x="639720" y="286920"/>
            <a:ext cx="11517120" cy="5568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algn="ctr">
              <a:buNone/>
              <a:defRPr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AndObj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 bwMode="auto">
          <a:xfrm>
            <a:off x="639720" y="286920"/>
            <a:ext cx="11517120" cy="120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algn="ctr">
              <a:buNone/>
              <a:defRPr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 bwMode="auto">
          <a:xfrm>
            <a:off x="639720" y="1684440"/>
            <a:ext cx="5620320" cy="199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/>
          </p:nvPr>
        </p:nvSpPr>
        <p:spPr bwMode="auto">
          <a:xfrm>
            <a:off x="6541560" y="1684440"/>
            <a:ext cx="5620320" cy="4174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/>
          </p:nvPr>
        </p:nvSpPr>
        <p:spPr bwMode="auto">
          <a:xfrm>
            <a:off x="639720" y="3865320"/>
            <a:ext cx="5620320" cy="199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AndTwoObj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 bwMode="auto">
          <a:xfrm>
            <a:off x="639720" y="286920"/>
            <a:ext cx="11517120" cy="120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algn="ctr">
              <a:buNone/>
              <a:defRPr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 bwMode="auto">
          <a:xfrm>
            <a:off x="639720" y="1684440"/>
            <a:ext cx="5620320" cy="4174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/>
          </p:nvPr>
        </p:nvSpPr>
        <p:spPr bwMode="auto">
          <a:xfrm>
            <a:off x="6541560" y="1684440"/>
            <a:ext cx="5620320" cy="199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/>
          </p:nvPr>
        </p:nvSpPr>
        <p:spPr bwMode="auto">
          <a:xfrm>
            <a:off x="6541560" y="3865320"/>
            <a:ext cx="5620320" cy="199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OverTx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 bwMode="auto">
          <a:xfrm>
            <a:off x="639720" y="286920"/>
            <a:ext cx="11517120" cy="120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algn="ctr">
              <a:buNone/>
              <a:defRPr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 bwMode="auto">
          <a:xfrm>
            <a:off x="639720" y="1684440"/>
            <a:ext cx="5620320" cy="199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 bwMode="auto">
          <a:xfrm>
            <a:off x="6541560" y="1684440"/>
            <a:ext cx="5620320" cy="199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/>
          </p:nvPr>
        </p:nvSpPr>
        <p:spPr bwMode="auto">
          <a:xfrm>
            <a:off x="639720" y="3865320"/>
            <a:ext cx="11517480" cy="199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0" name="Рисунок 6" descr=""/>
          <p:cNvPicPr/>
          <p:nvPr/>
        </p:nvPicPr>
        <p:blipFill>
          <a:blip r:embed="rId14"/>
          <a:srcRect l="0" t="2628" r="0" b="2628"/>
          <a:stretch/>
        </p:blipFill>
        <p:spPr bwMode="auto">
          <a:xfrm>
            <a:off x="5883480" y="0"/>
            <a:ext cx="6913080" cy="7197480"/>
          </a:xfrm>
          <a:prstGeom prst="rect">
            <a:avLst/>
          </a:prstGeom>
          <a:ln w="0"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 bwMode="auto">
          <a:xfrm>
            <a:off x="639720" y="286920"/>
            <a:ext cx="11517840" cy="1201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algn="ctr">
              <a:buNone/>
              <a:defRPr/>
            </a:pPr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  <a:endParaRPr lang="ru-RU" sz="4400" b="0" strike="noStrike" spc="-1"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 bwMode="auto">
          <a:xfrm>
            <a:off x="639720" y="1684440"/>
            <a:ext cx="11517840" cy="4174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  <a:endParaRPr lang="ru-RU" sz="3200" b="0" strike="noStrike" spc="-1"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  <a:endParaRPr lang="ru-RU" sz="2800" b="0" strike="noStrike" spc="-1"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  <a:endParaRPr lang="ru-RU" sz="2400" b="0" strike="noStrike" spc="-1"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  <a:endParaRPr lang="ru-RU" sz="2000" b="0" strike="noStrike" spc="-1"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  <a:endParaRPr lang="ru-RU" sz="2000" b="0" strike="noStrike" spc="-1"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  <a:endParaRPr lang="ru-RU" sz="2000" b="0" strike="noStrike" spc="-1"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  <a:endParaRPr lang="ru-RU" sz="2000" b="0" strike="noStrike" spc="-1"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9" name="Параллелограмм 5"/>
          <p:cNvSpPr/>
          <p:nvPr/>
        </p:nvSpPr>
        <p:spPr bwMode="auto">
          <a:xfrm flipH="1">
            <a:off x="-331200" y="96480"/>
            <a:ext cx="1382040" cy="1192320"/>
          </a:xfrm>
          <a:prstGeom prst="parallelogram">
            <a:avLst>
              <a:gd name="adj" fmla="val 9533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" name="Параллелограмм 6"/>
          <p:cNvSpPr/>
          <p:nvPr/>
        </p:nvSpPr>
        <p:spPr bwMode="auto">
          <a:xfrm flipH="1">
            <a:off x="-492840" y="0"/>
            <a:ext cx="1382040" cy="1192320"/>
          </a:xfrm>
          <a:prstGeom prst="parallelogram">
            <a:avLst>
              <a:gd name="adj" fmla="val 95335"/>
            </a:avLst>
          </a:prstGeom>
          <a:solidFill>
            <a:srgbClr val="A2A2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1" name="Прямоугольный треугольник 7"/>
          <p:cNvSpPr/>
          <p:nvPr/>
        </p:nvSpPr>
        <p:spPr bwMode="auto">
          <a:xfrm flipH="1" flipV="1">
            <a:off x="-1440" y="0"/>
            <a:ext cx="900000" cy="900000"/>
          </a:xfrm>
          <a:prstGeom prst="rtTriangle">
            <a:avLst/>
          </a:prstGeom>
          <a:solidFill>
            <a:srgbClr val="565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2" name="Рисунок 8" descr=""/>
          <p:cNvPicPr/>
          <p:nvPr/>
        </p:nvPicPr>
        <p:blipFill>
          <a:blip r:embed="rId14"/>
          <a:stretch/>
        </p:blipFill>
        <p:spPr bwMode="auto">
          <a:xfrm>
            <a:off x="11679480" y="253440"/>
            <a:ext cx="713879" cy="646560"/>
          </a:xfrm>
          <a:prstGeom prst="rect">
            <a:avLst/>
          </a:prstGeom>
          <a:ln w="0">
            <a:noFill/>
          </a:ln>
        </p:spPr>
      </p:pic>
      <p:sp>
        <p:nvSpPr>
          <p:cNvPr id="43" name="PlaceHolder 1"/>
          <p:cNvSpPr>
            <a:spLocks noGrp="1"/>
          </p:cNvSpPr>
          <p:nvPr>
            <p:ph type="title"/>
          </p:nvPr>
        </p:nvSpPr>
        <p:spPr bwMode="auto">
          <a:xfrm>
            <a:off x="639720" y="286920"/>
            <a:ext cx="11517840" cy="1201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algn="ctr">
              <a:buNone/>
              <a:defRPr/>
            </a:pPr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  <a:endParaRPr lang="ru-RU" sz="4400" b="0" strike="noStrike" spc="-1"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 bwMode="auto">
          <a:xfrm>
            <a:off x="639720" y="1684440"/>
            <a:ext cx="11517840" cy="4174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  <a:endParaRPr lang="ru-RU" sz="3200" b="0" strike="noStrike" spc="-1"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  <a:endParaRPr lang="ru-RU" sz="2800" b="0" strike="noStrike" spc="-1"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  <a:endParaRPr lang="ru-RU" sz="2400" b="0" strike="noStrike" spc="-1"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  <a:endParaRPr lang="ru-RU" sz="2000" b="0" strike="noStrike" spc="-1"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  <a:endParaRPr lang="ru-RU" sz="2000" b="0" strike="noStrike" spc="-1"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  <a:endParaRPr lang="ru-RU" sz="2000" b="0" strike="noStrike" spc="-1"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  <a:endParaRPr lang="ru-RU" sz="2000" b="0" strike="noStrike" spc="-1"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1" name="Параллелограмм 5"/>
          <p:cNvSpPr/>
          <p:nvPr/>
        </p:nvSpPr>
        <p:spPr bwMode="auto">
          <a:xfrm flipH="1">
            <a:off x="-331200" y="96480"/>
            <a:ext cx="1382040" cy="1192320"/>
          </a:xfrm>
          <a:prstGeom prst="parallelogram">
            <a:avLst>
              <a:gd name="adj" fmla="val 9533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2" name="Параллелограмм 6"/>
          <p:cNvSpPr/>
          <p:nvPr/>
        </p:nvSpPr>
        <p:spPr bwMode="auto">
          <a:xfrm flipH="1">
            <a:off x="-492840" y="0"/>
            <a:ext cx="1382040" cy="1192320"/>
          </a:xfrm>
          <a:prstGeom prst="parallelogram">
            <a:avLst>
              <a:gd name="adj" fmla="val 95335"/>
            </a:avLst>
          </a:prstGeom>
          <a:solidFill>
            <a:srgbClr val="A2A2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3" name="Прямоугольный треугольник 7"/>
          <p:cNvSpPr/>
          <p:nvPr/>
        </p:nvSpPr>
        <p:spPr bwMode="auto">
          <a:xfrm flipH="1" flipV="1">
            <a:off x="-1440" y="0"/>
            <a:ext cx="900000" cy="900000"/>
          </a:xfrm>
          <a:prstGeom prst="rtTriangle">
            <a:avLst/>
          </a:prstGeom>
          <a:solidFill>
            <a:srgbClr val="565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84" name="Рисунок 8" descr=""/>
          <p:cNvPicPr/>
          <p:nvPr/>
        </p:nvPicPr>
        <p:blipFill>
          <a:blip r:embed="rId14"/>
          <a:stretch/>
        </p:blipFill>
        <p:spPr bwMode="auto">
          <a:xfrm>
            <a:off x="11679480" y="253440"/>
            <a:ext cx="713879" cy="646560"/>
          </a:xfrm>
          <a:prstGeom prst="rect">
            <a:avLst/>
          </a:prstGeom>
          <a:ln w="0">
            <a:noFill/>
          </a:ln>
        </p:spPr>
      </p:pic>
      <p:sp>
        <p:nvSpPr>
          <p:cNvPr id="85" name="PlaceHolder 1"/>
          <p:cNvSpPr>
            <a:spLocks noGrp="1"/>
          </p:cNvSpPr>
          <p:nvPr>
            <p:ph type="title"/>
          </p:nvPr>
        </p:nvSpPr>
        <p:spPr bwMode="auto">
          <a:xfrm>
            <a:off x="639720" y="286920"/>
            <a:ext cx="11517120" cy="120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>
              <a:defRPr/>
            </a:pPr>
            <a:r>
              <a:rPr lang="ru-RU" sz="1800" b="0" strike="noStrike" spc="-1">
                <a:latin typeface="Arial"/>
              </a:rPr>
              <a:t>Для правки текста заглавия щёлкните мышью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 bwMode="auto">
          <a:xfrm>
            <a:off x="639720" y="1684440"/>
            <a:ext cx="11517480" cy="4174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1800" b="0" strike="noStrike" spc="-1">
                <a:latin typeface="Arial"/>
              </a:rPr>
              <a:t>Для правки структуры щёлкните мышью</a:t>
            </a:r>
            <a:endParaRPr lang="ru-RU" sz="1800" b="0" strike="noStrike" spc="-1"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ru-RU" sz="1800" b="0" strike="noStrike" spc="-1">
                <a:latin typeface="Arial"/>
              </a:rPr>
              <a:t>Второй уровень структуры</a:t>
            </a:r>
            <a:endParaRPr lang="ru-RU" sz="1800" b="0" strike="noStrike" spc="-1"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1800" b="0" strike="noStrike" spc="-1">
                <a:latin typeface="Arial"/>
              </a:rPr>
              <a:t>Третий уровень структуры</a:t>
            </a:r>
            <a:endParaRPr lang="ru-RU" sz="1800" b="0" strike="noStrike" spc="-1"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ru-RU" sz="1800" b="0" strike="noStrike" spc="-1">
                <a:latin typeface="Arial"/>
              </a:rPr>
              <a:t>Четвёртый уровень структуры</a:t>
            </a:r>
            <a:endParaRPr lang="ru-RU" sz="1800" b="0" strike="noStrike" spc="-1"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1800" b="0" strike="noStrike" spc="-1">
                <a:latin typeface="Arial"/>
              </a:rPr>
              <a:t>Пятый уровень структуры</a:t>
            </a:r>
            <a:endParaRPr lang="ru-RU" sz="1800" b="0" strike="noStrike" spc="-1"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1800" b="0" strike="noStrike" spc="-1">
                <a:latin typeface="Arial"/>
              </a:rPr>
              <a:t>Шестой уровень структуры</a:t>
            </a:r>
            <a:endParaRPr lang="ru-RU" sz="1800" b="0" strike="noStrike" spc="-1"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1800" b="0" strike="noStrike" spc="-1">
                <a:latin typeface="Arial"/>
              </a:rPr>
              <a:t>Седьмой уровень структуры</a:t>
            </a:r>
            <a:endParaRPr lang="ru-RU" sz="1800" b="0" strike="noStrike" spc="-1"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diagramData" Target="../diagrams/data1.xml" /><Relationship Id="rId3" Type="http://schemas.microsoft.com/office/2007/relationships/diagramDrawing" Target="../diagrams/drawing1.xml" /><Relationship Id="rId4" Type="http://schemas.openxmlformats.org/officeDocument/2006/relationships/diagramColors" Target="../diagrams/colors1.xml" /><Relationship Id="rId5" Type="http://schemas.openxmlformats.org/officeDocument/2006/relationships/diagramLayout" Target="../diagrams/layout1.xml" /><Relationship Id="rId6" Type="http://schemas.openxmlformats.org/officeDocument/2006/relationships/diagramQuickStyle" Target="../diagrams/quickStyle1.xml" 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9" name="Прямоугольник 3"/>
          <p:cNvSpPr/>
          <p:nvPr/>
        </p:nvSpPr>
        <p:spPr bwMode="auto">
          <a:xfrm>
            <a:off x="967680" y="3123558"/>
            <a:ext cx="6231672" cy="1324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45000" rIns="90000" bIns="45000" anchor="ctr">
            <a:spAutoFit/>
          </a:bodyPr>
          <a:p>
            <a:pPr>
              <a:lnSpc>
                <a:spcPct val="90000"/>
              </a:lnSpc>
              <a:buNone/>
              <a:defRPr/>
            </a:pPr>
            <a:r>
              <a:rPr lang="ru-RU" sz="3000" b="1" strike="noStrike" spc="-1">
                <a:solidFill>
                  <a:srgbClr val="3D284E"/>
                </a:solidFill>
                <a:latin typeface="Arial"/>
                <a:ea typeface="DejaVu Sans"/>
              </a:rPr>
              <a:t>Проведение аккредитационного мониторинга системы образования в 2023 году </a:t>
            </a:r>
            <a:endParaRPr lang="ru-RU" sz="3000" b="0" strike="noStrike" spc="-1">
              <a:latin typeface="Arial"/>
            </a:endParaRPr>
          </a:p>
        </p:txBody>
      </p:sp>
      <p:pic>
        <p:nvPicPr>
          <p:cNvPr id="130" name="Рисунок 5" descr=""/>
          <p:cNvPicPr/>
          <p:nvPr/>
        </p:nvPicPr>
        <p:blipFill>
          <a:blip r:embed="rId2"/>
          <a:stretch/>
        </p:blipFill>
        <p:spPr bwMode="auto">
          <a:xfrm>
            <a:off x="4148478" y="180864"/>
            <a:ext cx="1806840" cy="1636560"/>
          </a:xfrm>
          <a:prstGeom prst="rect">
            <a:avLst/>
          </a:prstGeom>
          <a:ln w="0">
            <a:noFill/>
          </a:ln>
        </p:spPr>
      </p:pic>
      <p:sp>
        <p:nvSpPr>
          <p:cNvPr id="131" name="Параллелограмм 8"/>
          <p:cNvSpPr/>
          <p:nvPr/>
        </p:nvSpPr>
        <p:spPr bwMode="auto">
          <a:xfrm flipH="1">
            <a:off x="-648720" y="3785400"/>
            <a:ext cx="2073600" cy="1931759"/>
          </a:xfrm>
          <a:prstGeom prst="parallelogram">
            <a:avLst>
              <a:gd name="adj" fmla="val 90550"/>
            </a:avLst>
          </a:prstGeom>
          <a:solidFill>
            <a:srgbClr val="A2A2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2" name="Прямоугольник 6"/>
          <p:cNvSpPr/>
          <p:nvPr/>
        </p:nvSpPr>
        <p:spPr bwMode="auto">
          <a:xfrm>
            <a:off x="1440000" y="5067995"/>
            <a:ext cx="5888268" cy="13092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45000" rIns="90000" bIns="45000" anchor="ctr">
            <a:spAutoFit/>
          </a:bodyPr>
          <a:p>
            <a:pPr>
              <a:lnSpc>
                <a:spcPct val="100000"/>
              </a:lnSpc>
              <a:buNone/>
              <a:defRPr/>
            </a:pPr>
            <a:r>
              <a:rPr lang="ru-RU" sz="2000" b="1" strike="noStrike" spc="-1">
                <a:solidFill>
                  <a:srgbClr val="565087"/>
                </a:solidFill>
                <a:latin typeface="Arial"/>
                <a:ea typeface="DejaVu Sans"/>
              </a:rPr>
              <a:t>ФРОЛОВА ЕЛЕНА АЛЕКСАНДРОВНА региональный координатор</a:t>
            </a:r>
            <a:endParaRPr lang="ru-RU" sz="2000" b="1" strike="noStrike" spc="0">
              <a:solidFill>
                <a:srgbClr val="565087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  <a:buNone/>
              <a:defRPr/>
            </a:pPr>
            <a:r>
              <a:rPr lang="ru-RU" sz="2000" b="1" strike="noStrike" spc="0">
                <a:solidFill>
                  <a:srgbClr val="565087"/>
                </a:solidFill>
                <a:latin typeface="Arial"/>
                <a:ea typeface="DejaVu Sans"/>
              </a:rPr>
              <a:t>аккредитационного мониторинга </a:t>
            </a:r>
            <a:endParaRPr lang="ru-RU" sz="2000" b="1" strike="noStrike" spc="0">
              <a:solidFill>
                <a:srgbClr val="565087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  <a:buNone/>
              <a:defRPr/>
            </a:pPr>
            <a:r>
              <a:rPr lang="ru-RU" sz="2000" b="1" strike="noStrike" spc="0">
                <a:solidFill>
                  <a:srgbClr val="565087"/>
                </a:solidFill>
                <a:latin typeface="Arial"/>
                <a:ea typeface="DejaVu Sans"/>
              </a:rPr>
              <a:t>системы образования</a:t>
            </a:r>
            <a:endParaRPr lang="ru-RU" sz="2000" b="0" strike="noStrike" spc="0">
              <a:latin typeface="Arial"/>
            </a:endParaRPr>
          </a:p>
        </p:txBody>
      </p:sp>
      <p:pic>
        <p:nvPicPr>
          <p:cNvPr id="133" name="Picture 5" descr="sarat01"/>
          <p:cNvPicPr/>
          <p:nvPr/>
        </p:nvPicPr>
        <p:blipFill>
          <a:blip r:embed="rId3"/>
          <a:stretch/>
        </p:blipFill>
        <p:spPr bwMode="auto">
          <a:xfrm flipH="0" flipV="0">
            <a:off x="452851" y="345994"/>
            <a:ext cx="757513" cy="1150790"/>
          </a:xfrm>
          <a:prstGeom prst="rect">
            <a:avLst/>
          </a:prstGeom>
          <a:ln w="9525">
            <a:noFill/>
          </a:ln>
          <a:effectLst>
            <a:outerShdw blurRad="50760" dist="37674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1" name="Diagram1"/>
          <p:cNvGraphicFramePr>
            <a:graphicFrameLocks xmlns:a="http://schemas.openxmlformats.org/drawingml/2006/main"/>
          </p:cNvGraphicFramePr>
          <p:nvPr/>
        </p:nvGraphicFramePr>
        <p:xfrm>
          <a:off x="639720" y="1684440"/>
          <a:ext cx="11517120" cy="4578840"/>
          <a:chOff x="0" y="0"/>
          <a:chExt cx="11517120" cy="4578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5" r:qs="rId6" r:cs="rId4"/>
          </a:graphicData>
        </a:graphic>
      </p:graphicFrame>
      <p:sp>
        <p:nvSpPr>
          <p:cNvPr id="204" name="PlaceHolder 1"/>
          <p:cNvSpPr>
            <a:spLocks noGrp="1"/>
          </p:cNvSpPr>
          <p:nvPr>
            <p:ph type="title"/>
          </p:nvPr>
        </p:nvSpPr>
        <p:spPr bwMode="auto">
          <a:xfrm>
            <a:off x="1070640" y="287280"/>
            <a:ext cx="10079280" cy="1200960"/>
          </a:xfrm>
          <a:prstGeom prst="rect">
            <a:avLst/>
          </a:prstGeom>
          <a:solidFill>
            <a:srgbClr val="423D67"/>
          </a:solidFill>
          <a:ln w="25560">
            <a:noFill/>
          </a:ln>
        </p:spPr>
        <p:txBody>
          <a:bodyPr lIns="0" tIns="75600" rIns="0" bIns="75600" anchor="ctr">
            <a:noAutofit/>
          </a:bodyPr>
          <a:p>
            <a:pPr algn="ctr">
              <a:lnSpc>
                <a:spcPct val="100000"/>
              </a:lnSpc>
              <a:buNone/>
              <a:defRPr/>
            </a:pPr>
            <a:r>
              <a:rPr lang="ru-RU" sz="1800" b="1" strike="noStrike" spc="-1">
                <a:solidFill>
                  <a:srgbClr val="FFFFFF"/>
                </a:solidFill>
                <a:latin typeface="Arial"/>
                <a:ea typeface="DejaVu Sans"/>
              </a:rPr>
              <a:t>МЕХАНИЗМ РЕАЛИЗАЦИИ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 bwMode="auto">
          <a:xfrm>
            <a:off x="639720" y="286920"/>
            <a:ext cx="11517120" cy="120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algn="ctr">
              <a:buNone/>
              <a:defRPr/>
            </a:pPr>
            <a:endParaRPr lang="ru-RU" sz="4400" b="0" strike="noStrike" spc="-1">
              <a:latin typeface="Arial"/>
            </a:endParaRPr>
          </a:p>
        </p:txBody>
      </p:sp>
      <p:graphicFrame>
        <p:nvGraphicFramePr>
          <p:cNvPr id="206" name=""/>
          <p:cNvGraphicFramePr>
            <a:graphicFrameLocks xmlns:a="http://schemas.openxmlformats.org/drawingml/2006/main"/>
          </p:cNvGraphicFramePr>
          <p:nvPr/>
        </p:nvGraphicFramePr>
        <p:xfrm>
          <a:off x="987120" y="1663560"/>
          <a:ext cx="10703520" cy="2544480"/>
        </p:xfrm>
        <a:graphic>
          <a:graphicData uri="http://schemas.openxmlformats.org/drawingml/2006/table">
            <a:tbl>
              <a:tblPr firstRow="0" firstCol="0" lastRow="0" lastCol="0" bandRow="0" bandCol="0"/>
              <a:tblGrid>
                <a:gridCol w="415800"/>
                <a:gridCol w="7764840"/>
                <a:gridCol w="2523240"/>
              </a:tblGrid>
              <a:tr h="3643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800" b="1" strike="noStrike" spc="-1">
                          <a:latin typeface="Arial"/>
                        </a:rPr>
                        <a:t>№</a:t>
                      </a:r>
                      <a:endParaRPr sz="1800" b="1" strike="noStrike" spc="-1">
                        <a:latin typeface="Arial"/>
                      </a:endParaRPr>
                    </a:p>
                  </a:txBody>
                  <a:tcPr marL="90000" marR="90000" anchor="t">
                    <a:lnL w="720" algn="ctr">
                      <a:solidFill>
                        <a:srgbClr val="FFFFFF"/>
                      </a:solidFill>
                    </a:lnL>
                    <a:lnR w="720" algn="ctr">
                      <a:solidFill>
                        <a:srgbClr val="FFFFFF"/>
                      </a:solidFill>
                    </a:lnR>
                    <a:lnT w="720" algn="ctr">
                      <a:solidFill>
                        <a:srgbClr val="FFFFFF"/>
                      </a:solidFill>
                    </a:lnT>
                    <a:lnB w="720" algn="ctr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800" b="1" strike="noStrike" spc="-1">
                          <a:latin typeface="Arial"/>
                        </a:rPr>
                        <a:t>МЕРОПРИЯТИЕ</a:t>
                      </a:r>
                      <a:endParaRPr sz="1800" b="1" strike="noStrike" spc="-1">
                        <a:latin typeface="Arial"/>
                      </a:endParaRPr>
                    </a:p>
                  </a:txBody>
                  <a:tcPr marL="90000" marR="90000" anchor="t">
                    <a:lnL w="720" algn="ctr">
                      <a:solidFill>
                        <a:srgbClr val="FFFFFF"/>
                      </a:solidFill>
                    </a:lnL>
                    <a:lnR w="720" algn="ctr">
                      <a:solidFill>
                        <a:srgbClr val="FFFFFF"/>
                      </a:solidFill>
                    </a:lnR>
                    <a:lnT w="720" algn="ctr">
                      <a:solidFill>
                        <a:srgbClr val="FFFFFF"/>
                      </a:solidFill>
                    </a:lnT>
                    <a:lnB w="720" algn="ctr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800" b="1" strike="noStrike" spc="-1">
                          <a:latin typeface="Arial"/>
                        </a:rPr>
                        <a:t>СРОКИ</a:t>
                      </a:r>
                      <a:endParaRPr sz="1800" b="1" strike="noStrike" spc="-1">
                        <a:latin typeface="Arial"/>
                      </a:endParaRPr>
                    </a:p>
                  </a:txBody>
                  <a:tcPr marL="90000" marR="90000" anchor="t">
                    <a:lnL w="720" algn="ctr">
                      <a:solidFill>
                        <a:srgbClr val="FFFFFF"/>
                      </a:solidFill>
                    </a:lnL>
                    <a:lnR w="720" algn="ctr">
                      <a:solidFill>
                        <a:srgbClr val="FFFFFF"/>
                      </a:solidFill>
                    </a:lnR>
                    <a:lnT w="720" algn="ctr">
                      <a:solidFill>
                        <a:srgbClr val="FFFFFF"/>
                      </a:solidFill>
                    </a:lnT>
                    <a:lnB w="720" algn="ctr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</a:tr>
              <a:tr h="3438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800" b="1" strike="noStrike" spc="-1">
                          <a:latin typeface="Arial"/>
                        </a:rPr>
                        <a:t>1</a:t>
                      </a:r>
                      <a:endParaRPr sz="1800" b="1" strike="noStrike" spc="-1">
                        <a:latin typeface="Arial"/>
                      </a:endParaRPr>
                    </a:p>
                  </a:txBody>
                  <a:tcPr marL="90000" marR="90000" anchor="t">
                    <a:lnL w="720" algn="ctr">
                      <a:solidFill>
                        <a:srgbClr val="FFFFFF"/>
                      </a:solidFill>
                    </a:lnL>
                    <a:lnR w="720" algn="ctr">
                      <a:solidFill>
                        <a:srgbClr val="FFFFFF"/>
                      </a:solidFill>
                    </a:lnR>
                    <a:lnT w="720" algn="ctr">
                      <a:solidFill>
                        <a:srgbClr val="FFFFFF"/>
                      </a:solidFill>
                    </a:lnT>
                    <a:lnB w="720" algn="ctr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PT Astra Serif"/>
                        </a:rPr>
                        <a:t>Информирование руководителей ОО по вопросам организации</a:t>
                      </a:r>
                      <a:br>
                        <a:rPr sz="2000"/>
                      </a:b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PT Astra Serif"/>
                        </a:rPr>
                        <a:t>и проведения АМСО 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90000" marR="90000" anchor="t">
                    <a:lnL w="720" algn="ctr">
                      <a:solidFill>
                        <a:srgbClr val="FFFFFF"/>
                      </a:solidFill>
                    </a:lnL>
                    <a:lnR w="720" algn="ctr">
                      <a:solidFill>
                        <a:srgbClr val="FFFFFF"/>
                      </a:solidFill>
                    </a:lnR>
                    <a:lnT w="720" algn="ctr">
                      <a:solidFill>
                        <a:srgbClr val="FFFFFF"/>
                      </a:solidFill>
                    </a:lnT>
                    <a:lnB w="720" algn="ctr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PT Astra Serif"/>
                        </a:rPr>
                        <a:t>до 21 августа </a:t>
                      </a:r>
                      <a:endParaRPr lang="ru-RU" sz="2000" b="0" strike="noStrike" spc="-1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PT Astra Serif"/>
                        </a:rPr>
                        <a:t>2023 года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90000" marR="90000" anchor="t">
                    <a:lnL w="720" algn="ctr">
                      <a:solidFill>
                        <a:srgbClr val="FFFFFF"/>
                      </a:solidFill>
                    </a:lnL>
                    <a:lnR w="720" algn="ctr">
                      <a:solidFill>
                        <a:srgbClr val="FFFFFF"/>
                      </a:solidFill>
                    </a:lnR>
                    <a:lnT w="720" algn="ctr">
                      <a:solidFill>
                        <a:srgbClr val="FFFFFF"/>
                      </a:solidFill>
                    </a:lnT>
                    <a:lnB w="720" algn="ctr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3643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800" b="1" strike="noStrike" spc="-1">
                          <a:latin typeface="Arial"/>
                        </a:rPr>
                        <a:t>2</a:t>
                      </a:r>
                      <a:endParaRPr sz="1800" b="1" strike="noStrike" spc="-1">
                        <a:latin typeface="Arial"/>
                      </a:endParaRPr>
                    </a:p>
                  </a:txBody>
                  <a:tcPr marL="90000" marR="90000" anchor="t">
                    <a:lnL w="720" algn="ctr">
                      <a:solidFill>
                        <a:srgbClr val="FFFFFF"/>
                      </a:solidFill>
                    </a:lnL>
                    <a:lnR w="720" algn="ctr">
                      <a:solidFill>
                        <a:srgbClr val="FFFFFF"/>
                      </a:solidFill>
                    </a:lnR>
                    <a:lnT w="720" algn="ctr">
                      <a:solidFill>
                        <a:srgbClr val="FFFFFF"/>
                      </a:solidFill>
                    </a:lnT>
                    <a:lnB w="720" algn="ctr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PT Astra Serif"/>
                        </a:rPr>
                        <a:t>Размещение на официальных сайтах органов МСУ и ОО всех нормативных документов, регулирующих вопросы проведения АМСО 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90000" marR="90000" anchor="t">
                    <a:lnL w="720" algn="ctr">
                      <a:solidFill>
                        <a:srgbClr val="FFFFFF"/>
                      </a:solidFill>
                    </a:lnL>
                    <a:lnR w="720" algn="ctr">
                      <a:solidFill>
                        <a:srgbClr val="FFFFFF"/>
                      </a:solidFill>
                    </a:lnR>
                    <a:lnT w="720" algn="ctr">
                      <a:solidFill>
                        <a:srgbClr val="FFFFFF"/>
                      </a:solidFill>
                    </a:lnT>
                    <a:lnB w="720" algn="ctr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PT Astra Serif"/>
                        </a:rPr>
                        <a:t>до 14 августа </a:t>
                      </a:r>
                      <a:endParaRPr lang="ru-RU" sz="2000" b="0" strike="noStrike" spc="-1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PT Astra Serif"/>
                        </a:rPr>
                        <a:t>2023 года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90000" marR="90000" anchor="t">
                    <a:lnL w="720" algn="ctr">
                      <a:solidFill>
                        <a:srgbClr val="FFFFFF"/>
                      </a:solidFill>
                    </a:lnL>
                    <a:lnR w="720" algn="ctr">
                      <a:solidFill>
                        <a:srgbClr val="FFFFFF"/>
                      </a:solidFill>
                    </a:lnR>
                    <a:lnT w="720" algn="ctr">
                      <a:solidFill>
                        <a:srgbClr val="FFFFFF"/>
                      </a:solidFill>
                    </a:lnT>
                    <a:lnB w="720" algn="ctr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3643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800" b="1" strike="noStrike" spc="-1">
                          <a:latin typeface="Arial"/>
                        </a:rPr>
                        <a:t>3</a:t>
                      </a:r>
                      <a:endParaRPr sz="1800" b="1" strike="noStrike" spc="-1">
                        <a:latin typeface="Arial"/>
                      </a:endParaRPr>
                    </a:p>
                  </a:txBody>
                  <a:tcPr marL="90000" marR="90000" anchor="t">
                    <a:lnL w="720" algn="ctr">
                      <a:solidFill>
                        <a:srgbClr val="FFFFFF"/>
                      </a:solidFill>
                    </a:lnL>
                    <a:lnR w="720" algn="ctr">
                      <a:solidFill>
                        <a:srgbClr val="FFFFFF"/>
                      </a:solidFill>
                    </a:lnR>
                    <a:lnT w="720" algn="ctr">
                      <a:solidFill>
                        <a:srgbClr val="FFFFFF"/>
                      </a:solidFill>
                    </a:lnT>
                    <a:lnB w="720" algn="ctr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PT Astra Serif"/>
                        </a:rPr>
                        <a:t>Определение специалистов, обеспечивающих техническое сопровождение проведения АМСО 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90000" marR="90000" anchor="t">
                    <a:lnL w="720" algn="ctr">
                      <a:solidFill>
                        <a:srgbClr val="FFFFFF"/>
                      </a:solidFill>
                    </a:lnL>
                    <a:lnR w="720" algn="ctr">
                      <a:solidFill>
                        <a:srgbClr val="FFFFFF"/>
                      </a:solidFill>
                    </a:lnR>
                    <a:lnT w="720" algn="ctr">
                      <a:solidFill>
                        <a:srgbClr val="FFFFFF"/>
                      </a:solidFill>
                    </a:lnT>
                    <a:lnB w="720" algn="ctr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PT Astra Serif"/>
                        </a:rPr>
                        <a:t>до 21 августа </a:t>
                      </a:r>
                      <a:endParaRPr lang="ru-RU" sz="2000" b="0" strike="noStrike" spc="-1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PT Astra Serif"/>
                        </a:rPr>
                        <a:t>2023 года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90000" marR="90000" anchor="t">
                    <a:lnL w="720" algn="ctr">
                      <a:solidFill>
                        <a:srgbClr val="FFFFFF"/>
                      </a:solidFill>
                    </a:lnL>
                    <a:lnR w="720" algn="ctr">
                      <a:solidFill>
                        <a:srgbClr val="FFFFFF"/>
                      </a:solidFill>
                    </a:lnR>
                    <a:lnT w="720" algn="ctr">
                      <a:solidFill>
                        <a:srgbClr val="FFFFFF"/>
                      </a:solidFill>
                    </a:lnT>
                    <a:lnB w="720" algn="ctr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36936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800" b="1" strike="noStrike" spc="-1">
                          <a:latin typeface="Arial"/>
                        </a:rPr>
                        <a:t>4</a:t>
                      </a:r>
                      <a:endParaRPr sz="1800" b="1" strike="noStrike" spc="-1">
                        <a:latin typeface="Arial"/>
                      </a:endParaRPr>
                    </a:p>
                  </a:txBody>
                  <a:tcPr marL="90000" marR="90000" anchor="t">
                    <a:lnL w="720" algn="ctr">
                      <a:solidFill>
                        <a:srgbClr val="FFFFFF"/>
                      </a:solidFill>
                    </a:lnL>
                    <a:lnR w="720" algn="ctr">
                      <a:solidFill>
                        <a:srgbClr val="FFFFFF"/>
                      </a:solidFill>
                    </a:lnR>
                    <a:lnT w="720" algn="ctr">
                      <a:solidFill>
                        <a:srgbClr val="FFFFFF"/>
                      </a:solidFill>
                    </a:lnT>
                    <a:lnB w="720" algn="ctr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PT Astra Serif"/>
                        </a:rPr>
                        <a:t>Предварительный сбор и оценка данных </a:t>
                      </a:r>
                      <a:r>
                        <a:rPr lang="ru-RU" sz="2000" b="0" i="0" u="none" strike="noStrike" cap="none" spc="0">
                          <a:solidFill>
                            <a:srgbClr val="000000"/>
                          </a:solidFill>
                          <a:latin typeface="PT Astra Serif"/>
                          <a:ea typeface="PT Astra Serif"/>
                          <a:cs typeface="PT Astra Serif"/>
                        </a:rPr>
                        <a:t>на муниципальном уровне </a:t>
                      </a:r>
                      <a:r>
                        <a:rPr lang="ru-RU" sz="2000" b="0" strike="noStrike" spc="0">
                          <a:solidFill>
                            <a:srgbClr val="000000"/>
                          </a:solidFill>
                          <a:latin typeface="PT Astra Serif"/>
                        </a:rPr>
                        <a:t>за год, предшествующий мониторингу 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90000" marR="90000" anchor="t">
                    <a:lnL w="720" algn="ctr">
                      <a:solidFill>
                        <a:srgbClr val="FFFFFF"/>
                      </a:solidFill>
                    </a:lnL>
                    <a:lnR w="720" algn="ctr">
                      <a:solidFill>
                        <a:srgbClr val="FFFFFF"/>
                      </a:solidFill>
                    </a:lnR>
                    <a:lnT w="720" algn="ctr">
                      <a:solidFill>
                        <a:srgbClr val="FFFFFF"/>
                      </a:solidFill>
                    </a:lnT>
                    <a:lnB w="720" algn="ctr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PT Astra Serif"/>
                        </a:rPr>
                        <a:t>до 1 сентября</a:t>
                      </a:r>
                      <a:endParaRPr lang="ru-RU" sz="2000" b="0" strike="noStrike" spc="-1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PT Astra Serif"/>
                        </a:rPr>
                        <a:t>2023 года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90000" marR="90000" anchor="t">
                    <a:lnL w="720" algn="ctr">
                      <a:solidFill>
                        <a:srgbClr val="FFFFFF"/>
                      </a:solidFill>
                    </a:lnL>
                    <a:lnR w="720" algn="ctr">
                      <a:solidFill>
                        <a:srgbClr val="FFFFFF"/>
                      </a:solidFill>
                    </a:lnR>
                    <a:lnT w="720" algn="ctr">
                      <a:solidFill>
                        <a:srgbClr val="FFFFFF"/>
                      </a:solidFill>
                    </a:lnT>
                    <a:lnB w="720" algn="ctr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36936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800" b="1" strike="noStrike" spc="-1">
                          <a:latin typeface="Arial"/>
                        </a:rPr>
                        <a:t>5</a:t>
                      </a:r>
                      <a:endParaRPr sz="1800" b="1" strike="noStrike" spc="-1">
                        <a:latin typeface="Arial"/>
                      </a:endParaRPr>
                    </a:p>
                  </a:txBody>
                  <a:tcPr marL="90000" marR="90000" anchor="t">
                    <a:lnL w="720" algn="ctr">
                      <a:solidFill>
                        <a:srgbClr val="FFFFFF"/>
                      </a:solidFill>
                    </a:lnL>
                    <a:lnR w="720" algn="ctr">
                      <a:solidFill>
                        <a:srgbClr val="FFFFFF"/>
                      </a:solidFill>
                    </a:lnR>
                    <a:lnT w="720" algn="ctr">
                      <a:solidFill>
                        <a:srgbClr val="FFFFFF"/>
                      </a:solidFill>
                    </a:lnT>
                    <a:lnB w="720" algn="ctr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PT Astra Serif"/>
                        </a:rPr>
                        <a:t>Выявление ОО, не достигших пороговых значений достижения аккредитационных показателей. Подготовка плана мер/мероприятий</a:t>
                      </a:r>
                      <a:br>
                        <a:rPr sz="2000"/>
                      </a:b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PT Astra Serif"/>
                        </a:rPr>
                        <a:t>по профилактике имеющихся рисков, перечня управленческих решений. Собеседование в министерстве образования области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90000" marR="90000" anchor="t">
                    <a:lnL w="720" algn="ctr">
                      <a:solidFill>
                        <a:srgbClr val="FFFFFF"/>
                      </a:solidFill>
                    </a:lnL>
                    <a:lnR w="720" algn="ctr">
                      <a:solidFill>
                        <a:srgbClr val="FFFFFF"/>
                      </a:solidFill>
                    </a:lnR>
                    <a:lnT w="720" algn="ctr">
                      <a:solidFill>
                        <a:srgbClr val="FFFFFF"/>
                      </a:solidFill>
                    </a:lnT>
                    <a:lnB w="720" algn="ctr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PT Astra Serif"/>
                        </a:rPr>
                        <a:t>сентябрь 2023 года,   по отдельному графику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90000" marR="90000" anchor="t">
                    <a:lnL w="720" algn="ctr">
                      <a:solidFill>
                        <a:srgbClr val="FFFFFF"/>
                      </a:solidFill>
                    </a:lnL>
                    <a:lnR w="720" algn="ctr">
                      <a:solidFill>
                        <a:srgbClr val="FFFFFF"/>
                      </a:solidFill>
                    </a:lnR>
                    <a:lnT w="720" algn="ctr">
                      <a:solidFill>
                        <a:srgbClr val="FFFFFF"/>
                      </a:solidFill>
                    </a:lnT>
                    <a:lnB w="720" algn="ctr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36936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800" b="1" strike="noStrike" spc="-1">
                          <a:latin typeface="Arial"/>
                        </a:rPr>
                        <a:t>6</a:t>
                      </a:r>
                      <a:endParaRPr sz="1800" b="1" strike="noStrike" spc="-1">
                        <a:latin typeface="Arial"/>
                      </a:endParaRPr>
                    </a:p>
                  </a:txBody>
                  <a:tcPr marL="90000" marR="90000" anchor="t">
                    <a:lnL w="720" algn="ctr">
                      <a:solidFill>
                        <a:srgbClr val="FFFFFF"/>
                      </a:solidFill>
                    </a:lnL>
                    <a:lnR w="720" algn="ctr">
                      <a:solidFill>
                        <a:srgbClr val="FFFFFF"/>
                      </a:solidFill>
                    </a:lnR>
                    <a:lnT w="720" algn="ctr">
                      <a:solidFill>
                        <a:srgbClr val="FFFFFF"/>
                      </a:solidFill>
                    </a:lnT>
                    <a:lnB w="720" algn="ctr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PT Astra Serif"/>
                          <a:ea typeface="Microsoft YaHei"/>
                        </a:rPr>
                        <a:t>Подготовка ответственных лиц к внесению данных в информационную систему государственной аккредитации 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90000" marR="90000" anchor="t">
                    <a:lnL w="720" algn="ctr">
                      <a:solidFill>
                        <a:srgbClr val="FFFFFF"/>
                      </a:solidFill>
                    </a:lnL>
                    <a:lnR w="720" algn="ctr">
                      <a:solidFill>
                        <a:srgbClr val="FFFFFF"/>
                      </a:solidFill>
                    </a:lnR>
                    <a:lnT w="720" algn="ctr">
                      <a:solidFill>
                        <a:srgbClr val="FFFFFF"/>
                      </a:solidFill>
                    </a:lnT>
                    <a:lnB w="720" algn="ctr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PT Astra Serif"/>
                          <a:ea typeface="Microsoft YaHei"/>
                        </a:rPr>
                        <a:t>до 1 сентября</a:t>
                      </a:r>
                      <a:endParaRPr lang="ru-RU" sz="2000" b="0" strike="noStrike" spc="-1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PT Astra Serif"/>
                          <a:ea typeface="Microsoft YaHei"/>
                        </a:rPr>
                        <a:t>2023 года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90000" marR="90000" anchor="t">
                    <a:lnL w="720" algn="ctr">
                      <a:solidFill>
                        <a:srgbClr val="FFFFFF"/>
                      </a:solidFill>
                    </a:lnL>
                    <a:lnR w="720" algn="ctr">
                      <a:solidFill>
                        <a:srgbClr val="FFFFFF"/>
                      </a:solidFill>
                    </a:lnR>
                    <a:lnT w="720" algn="ctr">
                      <a:solidFill>
                        <a:srgbClr val="FFFFFF"/>
                      </a:solidFill>
                    </a:lnT>
                    <a:lnB w="720" algn="ctr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  <p:sp>
        <p:nvSpPr>
          <p:cNvPr id="207" name="Прямоугольник 2"/>
          <p:cNvSpPr/>
          <p:nvPr/>
        </p:nvSpPr>
        <p:spPr bwMode="auto">
          <a:xfrm>
            <a:off x="1071000" y="287640"/>
            <a:ext cx="10079280" cy="1200960"/>
          </a:xfrm>
          <a:prstGeom prst="rect">
            <a:avLst/>
          </a:prstGeom>
          <a:solidFill>
            <a:srgbClr val="423D67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75600" rIns="0" bIns="75600" anchor="ctr">
            <a:noAutofit/>
          </a:bodyPr>
          <a:p>
            <a:pPr algn="ctr">
              <a:lnSpc>
                <a:spcPct val="100000"/>
              </a:lnSpc>
              <a:buNone/>
              <a:defRPr/>
            </a:pPr>
            <a:r>
              <a:rPr lang="ru-RU" sz="1800" b="1" strike="noStrike" spc="-1">
                <a:solidFill>
                  <a:srgbClr val="FFFFFF"/>
                </a:solidFill>
                <a:latin typeface="Arial"/>
                <a:ea typeface="DejaVu Sans"/>
              </a:rPr>
              <a:t>ПЕРВООЧЕРЕДНЫЕ ЗАДАЧИ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4" name="Прямоугольник 12"/>
          <p:cNvSpPr/>
          <p:nvPr/>
        </p:nvSpPr>
        <p:spPr bwMode="auto">
          <a:xfrm>
            <a:off x="1146600" y="399960"/>
            <a:ext cx="10712880" cy="537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6120" tIns="47880" rIns="96120" bIns="47880" anchor="t">
            <a:spAutoFit/>
          </a:bodyPr>
          <a:p>
            <a:pPr>
              <a:lnSpc>
                <a:spcPct val="100000"/>
              </a:lnSpc>
              <a:buNone/>
              <a:defRPr/>
            </a:pPr>
            <a:r>
              <a:rPr lang="ru-RU" sz="2900" b="1" strike="noStrike" spc="-1">
                <a:solidFill>
                  <a:srgbClr val="423D67"/>
                </a:solidFill>
                <a:latin typeface="Arial"/>
                <a:ea typeface="DejaVu Sans"/>
              </a:rPr>
              <a:t>АККРЕДИТАЦИОННЫЙ МОНИТОРИНГ (ШКОЛА/СПО) </a:t>
            </a:r>
            <a:endParaRPr lang="ru-RU" sz="2900" b="0" strike="noStrike" spc="-1">
              <a:latin typeface="Arial"/>
            </a:endParaRPr>
          </a:p>
        </p:txBody>
      </p:sp>
      <p:sp>
        <p:nvSpPr>
          <p:cNvPr id="135" name="Прямоугольник 18"/>
          <p:cNvSpPr/>
          <p:nvPr/>
        </p:nvSpPr>
        <p:spPr bwMode="auto">
          <a:xfrm>
            <a:off x="1620000" y="5823000"/>
            <a:ext cx="4862880" cy="65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t">
            <a:spAutoFit/>
          </a:bodyPr>
          <a:p>
            <a:pPr>
              <a:lnSpc>
                <a:spcPct val="90000"/>
              </a:lnSpc>
              <a:buNone/>
              <a:defRPr/>
            </a:pPr>
            <a:r>
              <a:rPr lang="ru-RU" sz="1600" b="1" strike="noStrike" spc="-1">
                <a:solidFill>
                  <a:srgbClr val="423D67"/>
                </a:solidFill>
                <a:latin typeface="Arial"/>
                <a:ea typeface="DejaVu Sans"/>
              </a:rPr>
              <a:t>Приказ от 19.07.2023 № 1258 «О региональном координаторе аккредитационного мониторинга системы образования»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136" name="Равнобедренный треугольник 19"/>
          <p:cNvSpPr/>
          <p:nvPr/>
        </p:nvSpPr>
        <p:spPr bwMode="auto">
          <a:xfrm rot="5400000">
            <a:off x="953280" y="2895120"/>
            <a:ext cx="602640" cy="212760"/>
          </a:xfrm>
          <a:prstGeom prst="triangle">
            <a:avLst>
              <a:gd name="adj" fmla="val 50000"/>
            </a:avLst>
          </a:prstGeom>
          <a:solidFill>
            <a:srgbClr val="8A8A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7" name="Прямоугольник 22"/>
          <p:cNvSpPr/>
          <p:nvPr/>
        </p:nvSpPr>
        <p:spPr bwMode="auto">
          <a:xfrm>
            <a:off x="7152840" y="5892840"/>
            <a:ext cx="4859280" cy="65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t">
            <a:spAutoFit/>
          </a:bodyPr>
          <a:p>
            <a:pPr>
              <a:lnSpc>
                <a:spcPct val="90000"/>
              </a:lnSpc>
              <a:buNone/>
              <a:defRPr/>
            </a:pPr>
            <a:r>
              <a:rPr lang="ru-RU" sz="1600" b="1" strike="noStrike" spc="-1">
                <a:solidFill>
                  <a:srgbClr val="423D67"/>
                </a:solidFill>
                <a:latin typeface="Arial"/>
                <a:ea typeface="DejaVu Sans"/>
              </a:rPr>
              <a:t>Письмо от 27.07.2023 № 01-26/4817 «Об осуществлении аккредитационного мониторинга»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138" name="Равнобедренный треугольник 30"/>
          <p:cNvSpPr/>
          <p:nvPr/>
        </p:nvSpPr>
        <p:spPr bwMode="auto">
          <a:xfrm rot="5400000">
            <a:off x="953280" y="3794760"/>
            <a:ext cx="602640" cy="212760"/>
          </a:xfrm>
          <a:prstGeom prst="triangle">
            <a:avLst>
              <a:gd name="adj" fmla="val 50000"/>
            </a:avLst>
          </a:prstGeom>
          <a:solidFill>
            <a:srgbClr val="8A8A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9" name="Прямоугольник 33"/>
          <p:cNvSpPr/>
          <p:nvPr/>
        </p:nvSpPr>
        <p:spPr bwMode="auto">
          <a:xfrm>
            <a:off x="1616400" y="5283720"/>
            <a:ext cx="10442880" cy="43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t">
            <a:spAutoFit/>
          </a:bodyPr>
          <a:p>
            <a:pPr>
              <a:lnSpc>
                <a:spcPct val="90000"/>
              </a:lnSpc>
              <a:buNone/>
              <a:defRPr/>
            </a:pPr>
            <a:r>
              <a:rPr lang="ru-RU" sz="1600" b="1" strike="noStrike" spc="-1">
                <a:solidFill>
                  <a:srgbClr val="423D67"/>
                </a:solidFill>
                <a:latin typeface="Arial"/>
                <a:ea typeface="DejaVu Sans"/>
              </a:rPr>
              <a:t>Приказ от 21.07.2023 № 1263 «Об осуществлении аккредитационного мониторинга системы образования»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140" name="Равнобедренный треугольник 34"/>
          <p:cNvSpPr/>
          <p:nvPr/>
        </p:nvSpPr>
        <p:spPr bwMode="auto">
          <a:xfrm rot="5400000">
            <a:off x="1006560" y="5852160"/>
            <a:ext cx="602640" cy="212760"/>
          </a:xfrm>
          <a:prstGeom prst="triangle">
            <a:avLst>
              <a:gd name="adj" fmla="val 50000"/>
            </a:avLst>
          </a:prstGeom>
          <a:solidFill>
            <a:srgbClr val="8A8A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1" name="Прямая соединительная линия 35"/>
          <p:cNvSpPr/>
          <p:nvPr/>
        </p:nvSpPr>
        <p:spPr bwMode="auto">
          <a:xfrm>
            <a:off x="1228320" y="2700000"/>
            <a:ext cx="11011680" cy="360"/>
          </a:xfrm>
          <a:prstGeom prst="line">
            <a:avLst/>
          </a:prstGeom>
          <a:ln w="57150">
            <a:solidFill>
              <a:srgbClr val="8A8A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2" name="Прямая соединительная линия 36"/>
          <p:cNvSpPr/>
          <p:nvPr/>
        </p:nvSpPr>
        <p:spPr bwMode="auto">
          <a:xfrm>
            <a:off x="1147680" y="3303720"/>
            <a:ext cx="10973520" cy="360"/>
          </a:xfrm>
          <a:prstGeom prst="line">
            <a:avLst/>
          </a:prstGeom>
          <a:ln w="57150">
            <a:solidFill>
              <a:srgbClr val="8A8A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3" name="Прямая соединительная линия 37"/>
          <p:cNvSpPr/>
          <p:nvPr/>
        </p:nvSpPr>
        <p:spPr bwMode="auto">
          <a:xfrm>
            <a:off x="1080000" y="4859640"/>
            <a:ext cx="10951200" cy="360"/>
          </a:xfrm>
          <a:prstGeom prst="line">
            <a:avLst/>
          </a:prstGeom>
          <a:ln w="57150">
            <a:solidFill>
              <a:srgbClr val="8A8A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4" name="Прямая соединительная линия 38"/>
          <p:cNvSpPr/>
          <p:nvPr/>
        </p:nvSpPr>
        <p:spPr bwMode="auto">
          <a:xfrm>
            <a:off x="1207080" y="6647400"/>
            <a:ext cx="10951200" cy="360"/>
          </a:xfrm>
          <a:prstGeom prst="line">
            <a:avLst/>
          </a:prstGeom>
          <a:ln w="57150">
            <a:solidFill>
              <a:srgbClr val="8A8A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5" name="Прямоугольник 42"/>
          <p:cNvSpPr/>
          <p:nvPr/>
        </p:nvSpPr>
        <p:spPr bwMode="auto">
          <a:xfrm>
            <a:off x="1616400" y="2160000"/>
            <a:ext cx="10802880" cy="46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t">
            <a:spAutoFit/>
          </a:bodyPr>
          <a:p>
            <a:pPr>
              <a:lnSpc>
                <a:spcPct val="90000"/>
              </a:lnSpc>
              <a:buNone/>
              <a:defRPr/>
            </a:pPr>
            <a:r>
              <a:rPr lang="ru-RU" sz="1700" b="1" strike="noStrike" spc="-1">
                <a:solidFill>
                  <a:srgbClr val="423D67"/>
                </a:solidFill>
                <a:latin typeface="Arial"/>
                <a:ea typeface="DejaVu Sans"/>
              </a:rPr>
              <a:t>Статья 97 Федерального закона от 29.12.2012 № 273-ФЗ «Об образовании в Российской Федерации»</a:t>
            </a:r>
            <a:endParaRPr lang="ru-RU" sz="1700" b="0" strike="noStrike" spc="-1">
              <a:latin typeface="Arial"/>
            </a:endParaRPr>
          </a:p>
        </p:txBody>
      </p:sp>
      <p:sp>
        <p:nvSpPr>
          <p:cNvPr id="146" name="Равнобедренный треугольник 43"/>
          <p:cNvSpPr/>
          <p:nvPr/>
        </p:nvSpPr>
        <p:spPr bwMode="auto">
          <a:xfrm rot="5400000">
            <a:off x="953280" y="2291760"/>
            <a:ext cx="602640" cy="212760"/>
          </a:xfrm>
          <a:prstGeom prst="triangle">
            <a:avLst>
              <a:gd name="adj" fmla="val 50000"/>
            </a:avLst>
          </a:prstGeom>
          <a:solidFill>
            <a:srgbClr val="8A8A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7" name="Прямоугольник 39"/>
          <p:cNvSpPr/>
          <p:nvPr/>
        </p:nvSpPr>
        <p:spPr bwMode="auto">
          <a:xfrm>
            <a:off x="1146600" y="1452240"/>
            <a:ext cx="11009880" cy="564480"/>
          </a:xfrm>
          <a:prstGeom prst="rect">
            <a:avLst/>
          </a:prstGeom>
          <a:solidFill>
            <a:srgbClr val="423D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75600" rIns="0" bIns="75600" anchor="ctr">
            <a:noAutofit/>
          </a:bodyPr>
          <a:p>
            <a:pPr algn="ctr">
              <a:lnSpc>
                <a:spcPct val="100000"/>
              </a:lnSpc>
              <a:buNone/>
              <a:defRPr/>
            </a:pPr>
            <a:r>
              <a:rPr lang="ru-RU" sz="1800" b="1" strike="noStrike" spc="-1">
                <a:solidFill>
                  <a:srgbClr val="FFFFFF"/>
                </a:solidFill>
                <a:latin typeface="Arial"/>
                <a:ea typeface="DejaVu Sans"/>
              </a:rPr>
              <a:t> ФЕДЕРАЛЬНЫЙ УРОВЕНЬ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48" name="Прямоугольник 17"/>
          <p:cNvSpPr/>
          <p:nvPr/>
        </p:nvSpPr>
        <p:spPr bwMode="auto">
          <a:xfrm>
            <a:off x="12357000" y="6768720"/>
            <a:ext cx="262080" cy="32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6120" tIns="47880" rIns="96120" bIns="47880" anchor="t">
            <a:spAutoFit/>
          </a:bodyPr>
          <a:p>
            <a:pPr>
              <a:lnSpc>
                <a:spcPct val="100000"/>
              </a:lnSpc>
              <a:buNone/>
              <a:defRPr/>
            </a:pPr>
            <a:r>
              <a:rPr lang="en-US" sz="1500" b="1" strike="noStrike" spc="-1">
                <a:solidFill>
                  <a:srgbClr val="423D67"/>
                </a:solidFill>
                <a:latin typeface="Arial"/>
                <a:ea typeface="DejaVu Sans"/>
              </a:rPr>
              <a:t>2</a:t>
            </a:r>
            <a:endParaRPr lang="ru-RU" sz="1500" b="0" strike="noStrike" spc="-1">
              <a:latin typeface="Arial"/>
            </a:endParaRPr>
          </a:p>
        </p:txBody>
      </p:sp>
      <p:sp>
        <p:nvSpPr>
          <p:cNvPr id="149" name="TextBox 190"/>
          <p:cNvSpPr/>
          <p:nvPr/>
        </p:nvSpPr>
        <p:spPr bwMode="auto">
          <a:xfrm>
            <a:off x="1568880" y="2729160"/>
            <a:ext cx="10670400" cy="57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Autofit/>
          </a:bodyPr>
          <a:p>
            <a:pPr algn="just">
              <a:lnSpc>
                <a:spcPct val="100000"/>
              </a:lnSpc>
              <a:buNone/>
              <a:defRPr/>
            </a:pPr>
            <a:r>
              <a:rPr lang="ru-RU" sz="1700" b="1" strike="noStrike" spc="-1">
                <a:solidFill>
                  <a:srgbClr val="423D67"/>
                </a:solidFill>
                <a:latin typeface="Arial"/>
                <a:ea typeface="DejaVu Sans"/>
              </a:rPr>
              <a:t>Постановление Правительства РФ от 05.08.2013 N 662  «Об осуществлении мониторинга системы образования»</a:t>
            </a:r>
            <a:endParaRPr lang="ru-RU" sz="1700" b="0" strike="noStrike" spc="-1">
              <a:latin typeface="Arial"/>
            </a:endParaRPr>
          </a:p>
        </p:txBody>
      </p:sp>
      <p:sp>
        <p:nvSpPr>
          <p:cNvPr id="150" name="TextBox 191"/>
          <p:cNvSpPr/>
          <p:nvPr/>
        </p:nvSpPr>
        <p:spPr bwMode="auto">
          <a:xfrm>
            <a:off x="1593720" y="3443400"/>
            <a:ext cx="10645560" cy="1582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Autofit/>
          </a:bodyPr>
          <a:p>
            <a:pPr algn="just">
              <a:lnSpc>
                <a:spcPct val="100000"/>
              </a:lnSpc>
              <a:buNone/>
              <a:defRPr/>
            </a:pPr>
            <a:r>
              <a:rPr lang="ru-RU" sz="1700" b="1" strike="noStrike" spc="-1">
                <a:solidFill>
                  <a:srgbClr val="22272F"/>
                </a:solidFill>
                <a:latin typeface="PT Astra Serif"/>
                <a:ea typeface="DejaVu Sans"/>
              </a:rPr>
              <a:t>П</a:t>
            </a:r>
            <a:r>
              <a:rPr lang="ru-RU" sz="1700" b="1" strike="noStrike" spc="-1">
                <a:solidFill>
                  <a:srgbClr val="423D67"/>
                </a:solidFill>
                <a:latin typeface="PT Astra Serif"/>
                <a:ea typeface="DejaVu Sans"/>
              </a:rPr>
              <a:t>риказ Федеральной службы по надзору в сфере образования и науки, Министерства просвещения РФ, Министерства науки и высшего образования РФ от 24 апреля 2023 г. № 660/306/448 «Об осуществлении Федеральной службой по надзору в сфере образования и науки, Министерством просвещения Российской Федерации и Министерством науки и высшего образования Российской Федерации аккредитационного мониторинга системы образования»</a:t>
            </a:r>
            <a:endParaRPr lang="ru-RU" sz="1700" b="0" strike="noStrike" spc="-1">
              <a:latin typeface="Arial"/>
            </a:endParaRPr>
          </a:p>
        </p:txBody>
      </p:sp>
      <p:sp>
        <p:nvSpPr>
          <p:cNvPr id="151" name="TextBox 192"/>
          <p:cNvSpPr/>
          <p:nvPr/>
        </p:nvSpPr>
        <p:spPr bwMode="auto">
          <a:xfrm>
            <a:off x="3600000" y="4860000"/>
            <a:ext cx="5425560" cy="332280"/>
          </a:xfrm>
          <a:prstGeom prst="rect">
            <a:avLst/>
          </a:prstGeom>
          <a:solidFill>
            <a:srgbClr val="39245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Autofit/>
          </a:bodyPr>
          <a:p>
            <a:pPr algn="ctr">
              <a:lnSpc>
                <a:spcPct val="100000"/>
              </a:lnSpc>
              <a:buNone/>
              <a:defRPr/>
            </a:pPr>
            <a:r>
              <a:rPr lang="ru-RU" sz="1700" b="1" strike="noStrike" spc="-1">
                <a:solidFill>
                  <a:srgbClr val="FFFFFF"/>
                </a:solidFill>
                <a:latin typeface="Arial"/>
                <a:ea typeface="DejaVu Sans"/>
              </a:rPr>
              <a:t>РЕГИОНАЛЬНЫЙ УРОВЕНЬ</a:t>
            </a:r>
            <a:endParaRPr lang="ru-RU" sz="17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2" name="Прямоугольник 51"/>
          <p:cNvSpPr/>
          <p:nvPr/>
        </p:nvSpPr>
        <p:spPr bwMode="auto">
          <a:xfrm>
            <a:off x="1146600" y="399960"/>
            <a:ext cx="10712880" cy="537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6120" tIns="47880" rIns="96120" bIns="47880" anchor="t">
            <a:spAutoFit/>
          </a:bodyPr>
          <a:p>
            <a:pPr>
              <a:lnSpc>
                <a:spcPct val="100000"/>
              </a:lnSpc>
              <a:buNone/>
              <a:defRPr/>
            </a:pPr>
            <a:r>
              <a:rPr lang="ru-RU" sz="2900" b="1" strike="noStrike" spc="-1">
                <a:solidFill>
                  <a:srgbClr val="423D67"/>
                </a:solidFill>
                <a:latin typeface="Arial"/>
                <a:ea typeface="DejaVu Sans"/>
              </a:rPr>
              <a:t>АККРЕДИТАЦИОННЫЙ МОНИТОРИНГ (ШКОЛА/СПО) </a:t>
            </a:r>
            <a:endParaRPr lang="ru-RU" sz="2900" b="0" strike="noStrike" spc="-1">
              <a:latin typeface="Arial"/>
            </a:endParaRPr>
          </a:p>
        </p:txBody>
      </p:sp>
      <p:sp>
        <p:nvSpPr>
          <p:cNvPr id="153" name="Прямоугольник 61"/>
          <p:cNvSpPr/>
          <p:nvPr/>
        </p:nvSpPr>
        <p:spPr bwMode="auto">
          <a:xfrm>
            <a:off x="2520000" y="5040000"/>
            <a:ext cx="8228520" cy="46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t">
            <a:spAutoFit/>
          </a:bodyPr>
          <a:p>
            <a:pPr>
              <a:lnSpc>
                <a:spcPct val="90000"/>
              </a:lnSpc>
              <a:buNone/>
              <a:defRPr/>
            </a:pPr>
            <a:r>
              <a:rPr lang="ru-RU" sz="1700" b="1" strike="noStrike" spc="-1">
                <a:solidFill>
                  <a:srgbClr val="423D67"/>
                </a:solidFill>
                <a:latin typeface="Arial"/>
                <a:ea typeface="DejaVu Sans"/>
              </a:rPr>
              <a:t>По всем аккредитованным образовательным программам Школа/СПО, </a:t>
            </a:r>
            <a:br>
              <a:rPr sz="1700"/>
            </a:br>
            <a:r>
              <a:rPr lang="ru-RU" sz="1700" b="1" strike="noStrike" spc="-1">
                <a:solidFill>
                  <a:srgbClr val="423D67"/>
                </a:solidFill>
                <a:latin typeface="Arial"/>
                <a:ea typeface="DejaVu Sans"/>
              </a:rPr>
              <a:t>соответствующим установленным требованиям</a:t>
            </a:r>
            <a:endParaRPr lang="ru-RU" sz="1700" b="0" strike="noStrike" spc="-1">
              <a:latin typeface="Arial"/>
            </a:endParaRPr>
          </a:p>
        </p:txBody>
      </p:sp>
      <p:sp>
        <p:nvSpPr>
          <p:cNvPr id="154" name="Равнобедренный треугольник 13"/>
          <p:cNvSpPr/>
          <p:nvPr/>
        </p:nvSpPr>
        <p:spPr bwMode="auto">
          <a:xfrm rot="5400000">
            <a:off x="953280" y="2895120"/>
            <a:ext cx="602640" cy="212760"/>
          </a:xfrm>
          <a:prstGeom prst="triangle">
            <a:avLst>
              <a:gd name="adj" fmla="val 50000"/>
            </a:avLst>
          </a:prstGeom>
          <a:solidFill>
            <a:srgbClr val="8A8A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5" name="Прямоугольник 62"/>
          <p:cNvSpPr/>
          <p:nvPr/>
        </p:nvSpPr>
        <p:spPr bwMode="auto">
          <a:xfrm flipH="0" flipV="0">
            <a:off x="7018392" y="5860790"/>
            <a:ext cx="5041031" cy="658404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t">
            <a:spAutoFit/>
          </a:bodyPr>
          <a:p>
            <a:pPr>
              <a:lnSpc>
                <a:spcPct val="90000"/>
              </a:lnSpc>
              <a:buNone/>
              <a:defRPr/>
            </a:pPr>
            <a:r>
              <a:rPr lang="ru-RU" sz="1600" b="1" strike="noStrike" spc="-1">
                <a:solidFill>
                  <a:srgbClr val="423D67"/>
                </a:solidFill>
                <a:latin typeface="Arial"/>
                <a:ea typeface="DejaVu Sans"/>
              </a:rPr>
              <a:t>Ввод данных ОО через информационную систему государственной аккредитации (ИС ГА) </a:t>
            </a:r>
            <a:br>
              <a:rPr sz="1600"/>
            </a:br>
            <a:r>
              <a:rPr lang="ru-RU" sz="1600" b="1" strike="noStrike" spc="-1">
                <a:solidFill>
                  <a:srgbClr val="423D67"/>
                </a:solidFill>
                <a:latin typeface="Arial"/>
                <a:ea typeface="DejaVu Sans"/>
              </a:rPr>
              <a:t>(ЛК ОО/ЛК региональный координатор)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156" name="Равнобедренный треугольник 14"/>
          <p:cNvSpPr/>
          <p:nvPr/>
        </p:nvSpPr>
        <p:spPr bwMode="auto">
          <a:xfrm rot="5400000">
            <a:off x="953280" y="3498840"/>
            <a:ext cx="602640" cy="212760"/>
          </a:xfrm>
          <a:prstGeom prst="triangle">
            <a:avLst>
              <a:gd name="adj" fmla="val 50000"/>
            </a:avLst>
          </a:prstGeom>
          <a:solidFill>
            <a:srgbClr val="8A8A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7" name="Прямоугольник 63"/>
          <p:cNvSpPr/>
          <p:nvPr/>
        </p:nvSpPr>
        <p:spPr bwMode="auto">
          <a:xfrm>
            <a:off x="1976400" y="5940000"/>
            <a:ext cx="4862880" cy="43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t">
            <a:spAutoFit/>
          </a:bodyPr>
          <a:p>
            <a:pPr>
              <a:lnSpc>
                <a:spcPct val="90000"/>
              </a:lnSpc>
              <a:buNone/>
              <a:defRPr/>
            </a:pPr>
            <a:r>
              <a:rPr lang="ru-RU" sz="1600" b="1" strike="noStrike" spc="-1">
                <a:solidFill>
                  <a:srgbClr val="423D67"/>
                </a:solidFill>
                <a:latin typeface="Arial"/>
                <a:ea typeface="DejaVu Sans"/>
              </a:rPr>
              <a:t>Загрузка данных по аккредитационным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ru-RU" sz="1600" b="1" strike="noStrike" spc="-1">
                <a:solidFill>
                  <a:srgbClr val="423D67"/>
                </a:solidFill>
                <a:latin typeface="Arial"/>
                <a:ea typeface="DejaVu Sans"/>
              </a:rPr>
              <a:t> </a:t>
            </a:r>
            <a:r>
              <a:rPr lang="ru-RU" sz="1600" b="1" strike="noStrike" spc="-1">
                <a:solidFill>
                  <a:srgbClr val="423D67"/>
                </a:solidFill>
                <a:latin typeface="Arial"/>
                <a:ea typeface="DejaVu Sans"/>
              </a:rPr>
              <a:t>показателям Школа/СПО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158" name="Равнобедренный треугольник 15"/>
          <p:cNvSpPr/>
          <p:nvPr/>
        </p:nvSpPr>
        <p:spPr bwMode="auto">
          <a:xfrm rot="5400000">
            <a:off x="1006560" y="5852160"/>
            <a:ext cx="602640" cy="212760"/>
          </a:xfrm>
          <a:prstGeom prst="triangle">
            <a:avLst>
              <a:gd name="adj" fmla="val 50000"/>
            </a:avLst>
          </a:prstGeom>
          <a:solidFill>
            <a:srgbClr val="8A8A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9" name="Прямая соединительная линия 15"/>
          <p:cNvSpPr/>
          <p:nvPr/>
        </p:nvSpPr>
        <p:spPr bwMode="auto">
          <a:xfrm>
            <a:off x="1228320" y="2700000"/>
            <a:ext cx="11011680" cy="360"/>
          </a:xfrm>
          <a:prstGeom prst="line">
            <a:avLst/>
          </a:prstGeom>
          <a:ln w="57150">
            <a:solidFill>
              <a:srgbClr val="8A8A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0" name="Прямая соединительная линия 17"/>
          <p:cNvSpPr/>
          <p:nvPr/>
        </p:nvSpPr>
        <p:spPr bwMode="auto">
          <a:xfrm>
            <a:off x="1147680" y="3303720"/>
            <a:ext cx="10973520" cy="360"/>
          </a:xfrm>
          <a:prstGeom prst="line">
            <a:avLst/>
          </a:prstGeom>
          <a:ln w="57150">
            <a:solidFill>
              <a:srgbClr val="8A8A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1" name="Прямая соединительная линия 18"/>
          <p:cNvSpPr/>
          <p:nvPr/>
        </p:nvSpPr>
        <p:spPr bwMode="auto">
          <a:xfrm>
            <a:off x="1147680" y="3907440"/>
            <a:ext cx="10951200" cy="360"/>
          </a:xfrm>
          <a:prstGeom prst="line">
            <a:avLst/>
          </a:prstGeom>
          <a:ln w="57150">
            <a:solidFill>
              <a:srgbClr val="8A8A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2" name="Прямая соединительная линия 19"/>
          <p:cNvSpPr/>
          <p:nvPr/>
        </p:nvSpPr>
        <p:spPr bwMode="auto">
          <a:xfrm>
            <a:off x="1207080" y="6571080"/>
            <a:ext cx="10951200" cy="360"/>
          </a:xfrm>
          <a:prstGeom prst="line">
            <a:avLst/>
          </a:prstGeom>
          <a:ln w="57150">
            <a:solidFill>
              <a:srgbClr val="8A8A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3" name="Прямоугольник 64"/>
          <p:cNvSpPr/>
          <p:nvPr/>
        </p:nvSpPr>
        <p:spPr bwMode="auto">
          <a:xfrm>
            <a:off x="1616400" y="2301840"/>
            <a:ext cx="10442880" cy="232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t">
            <a:spAutoFit/>
          </a:bodyPr>
          <a:p>
            <a:pPr>
              <a:lnSpc>
                <a:spcPct val="90000"/>
              </a:lnSpc>
              <a:buNone/>
              <a:defRPr/>
            </a:pPr>
            <a:r>
              <a:rPr lang="ru-RU" sz="1700" b="0" strike="noStrike" spc="-1">
                <a:solidFill>
                  <a:srgbClr val="423D67"/>
                </a:solidFill>
                <a:latin typeface="Arial"/>
                <a:ea typeface="DejaVu Sans"/>
              </a:rPr>
              <a:t>Федеральная служба по надзору в сфере образования и науки</a:t>
            </a:r>
            <a:endParaRPr lang="ru-RU" sz="1700" b="0" strike="noStrike" spc="-1">
              <a:latin typeface="Arial"/>
            </a:endParaRPr>
          </a:p>
        </p:txBody>
      </p:sp>
      <p:sp>
        <p:nvSpPr>
          <p:cNvPr id="164" name="Равнобедренный треугольник 16"/>
          <p:cNvSpPr/>
          <p:nvPr/>
        </p:nvSpPr>
        <p:spPr bwMode="auto">
          <a:xfrm rot="5400000">
            <a:off x="953280" y="2291760"/>
            <a:ext cx="602640" cy="212760"/>
          </a:xfrm>
          <a:prstGeom prst="triangle">
            <a:avLst>
              <a:gd name="adj" fmla="val 50000"/>
            </a:avLst>
          </a:prstGeom>
          <a:solidFill>
            <a:srgbClr val="8A8A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5" name="Прямоугольник 66"/>
          <p:cNvSpPr/>
          <p:nvPr/>
        </p:nvSpPr>
        <p:spPr bwMode="auto">
          <a:xfrm>
            <a:off x="1146600" y="1260000"/>
            <a:ext cx="11009880" cy="564480"/>
          </a:xfrm>
          <a:prstGeom prst="rect">
            <a:avLst/>
          </a:prstGeom>
          <a:solidFill>
            <a:srgbClr val="423D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75600" rIns="0" bIns="75600" anchor="ctr">
            <a:noAutofit/>
          </a:bodyPr>
          <a:p>
            <a:pPr algn="ctr">
              <a:lnSpc>
                <a:spcPct val="100000"/>
              </a:lnSpc>
              <a:buNone/>
              <a:defRPr/>
            </a:pPr>
            <a:r>
              <a:rPr lang="ru-RU" sz="1800" b="1" strike="noStrike" spc="-1">
                <a:solidFill>
                  <a:srgbClr val="FFFFFF"/>
                </a:solidFill>
                <a:latin typeface="Arial"/>
                <a:ea typeface="DejaVu Sans"/>
              </a:rPr>
              <a:t>ОРГАНИЗАТОРЫ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66" name="Прямоугольник 67"/>
          <p:cNvSpPr/>
          <p:nvPr/>
        </p:nvSpPr>
        <p:spPr bwMode="auto">
          <a:xfrm>
            <a:off x="12357000" y="6768720"/>
            <a:ext cx="262080" cy="32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6120" tIns="47880" rIns="96120" bIns="47880" anchor="t">
            <a:spAutoFit/>
          </a:bodyPr>
          <a:p>
            <a:pPr>
              <a:lnSpc>
                <a:spcPct val="100000"/>
              </a:lnSpc>
              <a:buNone/>
              <a:defRPr/>
            </a:pPr>
            <a:r>
              <a:rPr lang="en-US" sz="1500" b="1" strike="noStrike" spc="-1">
                <a:solidFill>
                  <a:srgbClr val="423D67"/>
                </a:solidFill>
                <a:latin typeface="Arial"/>
                <a:ea typeface="DejaVu Sans"/>
              </a:rPr>
              <a:t>2</a:t>
            </a:r>
            <a:endParaRPr lang="ru-RU" sz="1500" b="0" strike="noStrike" spc="-1">
              <a:latin typeface="Arial"/>
            </a:endParaRPr>
          </a:p>
        </p:txBody>
      </p:sp>
      <p:sp>
        <p:nvSpPr>
          <p:cNvPr id="167" name="Прямоугольник 68"/>
          <p:cNvSpPr/>
          <p:nvPr/>
        </p:nvSpPr>
        <p:spPr bwMode="auto">
          <a:xfrm>
            <a:off x="1616400" y="2301840"/>
            <a:ext cx="10442880" cy="232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t">
            <a:spAutoFit/>
          </a:bodyPr>
          <a:p>
            <a:pPr>
              <a:lnSpc>
                <a:spcPct val="90000"/>
              </a:lnSpc>
              <a:buNone/>
              <a:defRPr/>
            </a:pPr>
            <a:r>
              <a:rPr lang="ru-RU" sz="1700" b="0" strike="noStrike" spc="-1">
                <a:solidFill>
                  <a:srgbClr val="423D67"/>
                </a:solidFill>
                <a:latin typeface="Arial"/>
                <a:ea typeface="DejaVu Sans"/>
              </a:rPr>
              <a:t>Федеральная служба по надзору в сфере образования и науки</a:t>
            </a:r>
            <a:endParaRPr lang="ru-RU" sz="1700" b="0" strike="noStrike" spc="-1">
              <a:latin typeface="Arial"/>
            </a:endParaRPr>
          </a:p>
        </p:txBody>
      </p:sp>
      <p:sp>
        <p:nvSpPr>
          <p:cNvPr id="168" name="Прямоугольник 69"/>
          <p:cNvSpPr/>
          <p:nvPr/>
        </p:nvSpPr>
        <p:spPr bwMode="auto">
          <a:xfrm>
            <a:off x="1616400" y="2301840"/>
            <a:ext cx="10442880" cy="232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t">
            <a:spAutoFit/>
          </a:bodyPr>
          <a:p>
            <a:pPr>
              <a:lnSpc>
                <a:spcPct val="90000"/>
              </a:lnSpc>
              <a:buNone/>
              <a:defRPr/>
            </a:pPr>
            <a:r>
              <a:rPr lang="ru-RU" sz="1700" b="0" strike="noStrike" spc="-1">
                <a:solidFill>
                  <a:srgbClr val="423D67"/>
                </a:solidFill>
                <a:latin typeface="Arial"/>
                <a:ea typeface="DejaVu Sans"/>
              </a:rPr>
              <a:t>Федеральная служба по надзору в сфере образования и науки</a:t>
            </a:r>
            <a:endParaRPr lang="ru-RU" sz="1700" b="0" strike="noStrike" spc="-1">
              <a:latin typeface="Arial"/>
            </a:endParaRPr>
          </a:p>
        </p:txBody>
      </p:sp>
      <p:sp>
        <p:nvSpPr>
          <p:cNvPr id="169" name="TextBox 211"/>
          <p:cNvSpPr/>
          <p:nvPr/>
        </p:nvSpPr>
        <p:spPr bwMode="auto">
          <a:xfrm>
            <a:off x="1568880" y="2907000"/>
            <a:ext cx="6530400" cy="33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Autofit/>
          </a:bodyPr>
          <a:p>
            <a:pPr>
              <a:lnSpc>
                <a:spcPct val="100000"/>
              </a:lnSpc>
              <a:buNone/>
              <a:defRPr/>
            </a:pPr>
            <a:r>
              <a:rPr lang="ru-RU" sz="1700" b="0" strike="noStrike" spc="-1">
                <a:solidFill>
                  <a:srgbClr val="423D67"/>
                </a:solidFill>
                <a:latin typeface="Arial"/>
                <a:ea typeface="DejaVu Sans"/>
              </a:rPr>
              <a:t>Министерство просвещения Российской Федерации</a:t>
            </a:r>
            <a:endParaRPr lang="ru-RU" sz="1700" b="0" strike="noStrike" spc="-1">
              <a:latin typeface="Arial"/>
            </a:endParaRPr>
          </a:p>
        </p:txBody>
      </p:sp>
      <p:sp>
        <p:nvSpPr>
          <p:cNvPr id="170" name="TextBox 212"/>
          <p:cNvSpPr/>
          <p:nvPr/>
        </p:nvSpPr>
        <p:spPr bwMode="auto">
          <a:xfrm>
            <a:off x="1593720" y="3565080"/>
            <a:ext cx="9565560" cy="57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Autofit/>
          </a:bodyPr>
          <a:p>
            <a:pPr>
              <a:lnSpc>
                <a:spcPct val="100000"/>
              </a:lnSpc>
              <a:buNone/>
              <a:defRPr/>
            </a:pPr>
            <a:r>
              <a:rPr lang="ru-RU" sz="1700" b="0" strike="noStrike" spc="-1">
                <a:solidFill>
                  <a:srgbClr val="423D67"/>
                </a:solidFill>
                <a:latin typeface="Arial"/>
                <a:ea typeface="DejaVu Sans"/>
              </a:rPr>
              <a:t>Министерство образования и науки  Российской Федерации</a:t>
            </a:r>
            <a:endParaRPr lang="ru-RU" sz="1700" b="0" strike="noStrike" spc="-1">
              <a:latin typeface="Arial"/>
            </a:endParaRPr>
          </a:p>
        </p:txBody>
      </p:sp>
      <p:sp>
        <p:nvSpPr>
          <p:cNvPr id="171" name="TextBox 213"/>
          <p:cNvSpPr/>
          <p:nvPr/>
        </p:nvSpPr>
        <p:spPr bwMode="auto">
          <a:xfrm>
            <a:off x="3573720" y="4347000"/>
            <a:ext cx="5425560" cy="332280"/>
          </a:xfrm>
          <a:prstGeom prst="rect">
            <a:avLst/>
          </a:prstGeom>
          <a:solidFill>
            <a:srgbClr val="39245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Autofit/>
          </a:bodyPr>
          <a:p>
            <a:pPr algn="ctr">
              <a:lnSpc>
                <a:spcPct val="100000"/>
              </a:lnSpc>
              <a:buNone/>
              <a:defRPr/>
            </a:pPr>
            <a:r>
              <a:rPr lang="ru-RU" sz="1700" b="1" strike="noStrike" spc="-1">
                <a:solidFill>
                  <a:srgbClr val="FFFFFF"/>
                </a:solidFill>
                <a:latin typeface="Arial"/>
                <a:ea typeface="DejaVu Sans"/>
              </a:rPr>
              <a:t>ПОРЯДОК</a:t>
            </a:r>
            <a:r>
              <a:rPr lang="ru-RU" sz="1700" b="1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ru-RU" sz="17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2" name="Прямоугольник 44"/>
          <p:cNvSpPr/>
          <p:nvPr/>
        </p:nvSpPr>
        <p:spPr bwMode="auto">
          <a:xfrm>
            <a:off x="1146600" y="399960"/>
            <a:ext cx="10712880" cy="537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6120" tIns="47880" rIns="96120" bIns="47880" anchor="t">
            <a:spAutoFit/>
          </a:bodyPr>
          <a:p>
            <a:pPr>
              <a:lnSpc>
                <a:spcPct val="100000"/>
              </a:lnSpc>
              <a:buNone/>
              <a:defRPr/>
            </a:pPr>
            <a:r>
              <a:rPr lang="ru-RU" sz="2900" b="1" strike="noStrike" spc="-1">
                <a:solidFill>
                  <a:srgbClr val="423D67"/>
                </a:solidFill>
                <a:latin typeface="Arial"/>
                <a:ea typeface="DejaVu Sans"/>
              </a:rPr>
              <a:t>АККРЕДИТАЦИОННЫЙ МОНИТОРИНГ (ШКОЛА/СПО) </a:t>
            </a:r>
            <a:endParaRPr lang="ru-RU" sz="2900" b="0" strike="noStrike" spc="-1">
              <a:latin typeface="Arial"/>
            </a:endParaRPr>
          </a:p>
        </p:txBody>
      </p:sp>
      <p:sp>
        <p:nvSpPr>
          <p:cNvPr id="173" name="Прямоугольник 45"/>
          <p:cNvSpPr/>
          <p:nvPr/>
        </p:nvSpPr>
        <p:spPr bwMode="auto">
          <a:xfrm>
            <a:off x="1440000" y="4061880"/>
            <a:ext cx="10619280" cy="74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t">
            <a:spAutoFit/>
          </a:bodyPr>
          <a:p>
            <a:pPr algn="just">
              <a:lnSpc>
                <a:spcPct val="100000"/>
              </a:lnSpc>
              <a:buNone/>
              <a:defRPr/>
            </a:pPr>
            <a:r>
              <a:rPr lang="en-US" sz="1600" b="1" strike="noStrike" spc="-1">
                <a:solidFill>
                  <a:srgbClr val="000000"/>
                </a:solidFill>
                <a:latin typeface="Arial"/>
                <a:ea typeface="DejaVu Sans"/>
              </a:rPr>
              <a:t>Направление Федеральной службой по надзору в сфере образования</a:t>
            </a:r>
            <a:br>
              <a:rPr sz="1600"/>
            </a:br>
            <a:r>
              <a:rPr lang="en-US" sz="1600" b="1" strike="noStrike" spc="-1">
                <a:solidFill>
                  <a:srgbClr val="000000"/>
                </a:solidFill>
                <a:latin typeface="Arial"/>
                <a:ea typeface="DejaVu Sans"/>
              </a:rPr>
              <a:t>и науки подготовленного Итогового отчета в Министерство просвещения Российской Федерации и Министерство науки и высшего образования Российской Федерации                </a:t>
            </a:r>
            <a:r>
              <a:rPr lang="ru-RU" sz="1700" b="1" strike="noStrike" spc="-1">
                <a:solidFill>
                  <a:srgbClr val="C00000"/>
                </a:solidFill>
                <a:latin typeface="Arial"/>
                <a:ea typeface="DejaVu Sans"/>
              </a:rPr>
              <a:t>до 20 марта 2024 года</a:t>
            </a:r>
            <a:endParaRPr lang="ru-RU" sz="1700" b="0" strike="noStrike" spc="-1">
              <a:latin typeface="Arial"/>
            </a:endParaRPr>
          </a:p>
        </p:txBody>
      </p:sp>
      <p:sp>
        <p:nvSpPr>
          <p:cNvPr id="174" name="Равнобедренный треугольник 9"/>
          <p:cNvSpPr/>
          <p:nvPr/>
        </p:nvSpPr>
        <p:spPr bwMode="auto">
          <a:xfrm rot="5400000">
            <a:off x="953280" y="2895120"/>
            <a:ext cx="602640" cy="212760"/>
          </a:xfrm>
          <a:prstGeom prst="triangle">
            <a:avLst>
              <a:gd name="adj" fmla="val 50000"/>
            </a:avLst>
          </a:prstGeom>
          <a:solidFill>
            <a:srgbClr val="8A8A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5" name="Прямоугольник 46"/>
          <p:cNvSpPr/>
          <p:nvPr/>
        </p:nvSpPr>
        <p:spPr bwMode="auto">
          <a:xfrm>
            <a:off x="1333080" y="5940000"/>
            <a:ext cx="10765583" cy="1097315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t">
            <a:spAutoFit/>
          </a:bodyPr>
          <a:p>
            <a:pPr algn="just">
              <a:lnSpc>
                <a:spcPct val="100000"/>
              </a:lnSpc>
              <a:buNone/>
              <a:defRPr/>
            </a:pPr>
            <a:r>
              <a:rPr lang="en-US" sz="1800" b="1" strike="noStrike" spc="-1">
                <a:solidFill>
                  <a:srgbClr val="000000"/>
                </a:solidFill>
                <a:latin typeface="PT Astra Serif"/>
                <a:ea typeface="DejaVu Sans"/>
              </a:rPr>
              <a:t>Размещение Итогового отчета на официальных сайтах Федеральной службы по надзору в сфере образования и науки, Министерства просвещения Российской Федерации и Министерства науки и высшего образования Российской Федерации в информационно-телекоммуникационной сети </a:t>
            </a:r>
            <a:r>
              <a:rPr lang="ru-RU" sz="1800" b="1" strike="noStrike" spc="0">
                <a:solidFill>
                  <a:srgbClr val="000000"/>
                </a:solidFill>
                <a:latin typeface="PT Astra Serif"/>
                <a:ea typeface="DejaVu Sans"/>
              </a:rPr>
              <a:t>«</a:t>
            </a:r>
            <a:r>
              <a:rPr lang="en-US" sz="1800" b="1" strike="noStrike" spc="0">
                <a:solidFill>
                  <a:srgbClr val="000000"/>
                </a:solidFill>
                <a:latin typeface="PT Astra Serif"/>
                <a:ea typeface="DejaVu Sans"/>
              </a:rPr>
              <a:t>Интернет</a:t>
            </a:r>
            <a:r>
              <a:rPr lang="ru-RU" sz="1800" b="1" strike="noStrike" spc="0">
                <a:solidFill>
                  <a:srgbClr val="000000"/>
                </a:solidFill>
                <a:latin typeface="PT Astra Serif"/>
                <a:ea typeface="DejaVu Sans"/>
              </a:rPr>
              <a:t>»</a:t>
            </a:r>
            <a:r>
              <a:rPr lang="en-US" sz="1800" b="1" strike="noStrike" spc="0">
                <a:solidFill>
                  <a:srgbClr val="000000"/>
                </a:solidFill>
                <a:latin typeface="PT Astra Serif"/>
                <a:ea typeface="DejaVu Sans"/>
              </a:rPr>
              <a:t>                </a:t>
            </a:r>
            <a:r>
              <a:rPr lang="ru-RU" sz="1800" b="1" strike="noStrike" spc="-1">
                <a:solidFill>
                  <a:srgbClr val="000000"/>
                </a:solidFill>
                <a:latin typeface="PT Astra Serif"/>
                <a:ea typeface="DejaVu Sans"/>
              </a:rPr>
              <a:t>                                                                                                                 </a:t>
            </a:r>
            <a:r>
              <a:rPr lang="ru-RU" sz="1600" b="1" strike="noStrike" spc="-1">
                <a:solidFill>
                  <a:srgbClr val="C00000"/>
                </a:solidFill>
                <a:latin typeface="Arial"/>
                <a:ea typeface="DejaVu Sans"/>
              </a:rPr>
              <a:t>до 1 июня 2024 года</a:t>
            </a:r>
            <a:r>
              <a:rPr lang="en-US" sz="1400" b="0" strike="noStrike" spc="-1">
                <a:solidFill>
                  <a:srgbClr val="C00000"/>
                </a:solidFill>
                <a:latin typeface="PT Astra Serif"/>
                <a:ea typeface="DejaVu Sans"/>
              </a:rPr>
              <a:t> 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176" name="Равнобедренный треугольник 10"/>
          <p:cNvSpPr/>
          <p:nvPr/>
        </p:nvSpPr>
        <p:spPr bwMode="auto">
          <a:xfrm rot="5400000">
            <a:off x="953280" y="3498840"/>
            <a:ext cx="602640" cy="212760"/>
          </a:xfrm>
          <a:prstGeom prst="triangle">
            <a:avLst>
              <a:gd name="adj" fmla="val 50000"/>
            </a:avLst>
          </a:prstGeom>
          <a:solidFill>
            <a:srgbClr val="8A8A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7" name="Прямоугольник 47"/>
          <p:cNvSpPr/>
          <p:nvPr/>
        </p:nvSpPr>
        <p:spPr bwMode="auto">
          <a:xfrm>
            <a:off x="1361160" y="5092920"/>
            <a:ext cx="10737360" cy="54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t">
            <a:spAutoFit/>
          </a:bodyPr>
          <a:p>
            <a:pPr algn="just">
              <a:lnSpc>
                <a:spcPct val="100000"/>
              </a:lnSpc>
              <a:buNone/>
              <a:defRPr/>
            </a:pPr>
            <a:r>
              <a:rPr lang="en-US" sz="1800" b="1" strike="noStrike" spc="-1">
                <a:solidFill>
                  <a:srgbClr val="000000"/>
                </a:solidFill>
                <a:latin typeface="PT Astra Serif"/>
                <a:ea typeface="DejaVu Sans"/>
              </a:rPr>
              <a:t>Подготовка на основании полученного Итогового отчета рекомендаций</a:t>
            </a:r>
            <a:br>
              <a:rPr sz="1800"/>
            </a:br>
            <a:r>
              <a:rPr lang="en-US" sz="1800" b="1" strike="noStrike" spc="-1">
                <a:solidFill>
                  <a:srgbClr val="000000"/>
                </a:solidFill>
                <a:latin typeface="PT Astra Serif"/>
                <a:ea typeface="DejaVu Sans"/>
              </a:rPr>
              <a:t>по повышению качества образования и направление их в организации                       </a:t>
            </a:r>
            <a:r>
              <a:rPr lang="ru-RU" sz="1700" b="1" strike="noStrike" spc="-1">
                <a:solidFill>
                  <a:srgbClr val="C00000"/>
                </a:solidFill>
                <a:latin typeface="Arial"/>
                <a:ea typeface="DejaVu Sans"/>
              </a:rPr>
              <a:t>до 1 мая 2024 года</a:t>
            </a:r>
            <a:r>
              <a:rPr lang="en-US" sz="1400" b="0" strike="noStrike" spc="-1">
                <a:solidFill>
                  <a:srgbClr val="C00000"/>
                </a:solidFill>
                <a:latin typeface="PT Astra Serif"/>
                <a:ea typeface="DejaVu Sans"/>
              </a:rPr>
              <a:t> 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178" name="Равнобедренный треугольник 11"/>
          <p:cNvSpPr/>
          <p:nvPr/>
        </p:nvSpPr>
        <p:spPr bwMode="auto">
          <a:xfrm rot="5400000">
            <a:off x="885600" y="6314760"/>
            <a:ext cx="602640" cy="212760"/>
          </a:xfrm>
          <a:prstGeom prst="triangle">
            <a:avLst>
              <a:gd name="adj" fmla="val 50000"/>
            </a:avLst>
          </a:prstGeom>
          <a:solidFill>
            <a:srgbClr val="8A8A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9" name="Прямая соединительная линия 10"/>
          <p:cNvSpPr/>
          <p:nvPr/>
        </p:nvSpPr>
        <p:spPr bwMode="auto">
          <a:xfrm>
            <a:off x="1228320" y="2700000"/>
            <a:ext cx="10831680" cy="360"/>
          </a:xfrm>
          <a:prstGeom prst="line">
            <a:avLst/>
          </a:prstGeom>
          <a:ln w="57150">
            <a:solidFill>
              <a:srgbClr val="8A8A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0" name="Прямая соединительная линия 11"/>
          <p:cNvSpPr/>
          <p:nvPr/>
        </p:nvSpPr>
        <p:spPr bwMode="auto">
          <a:xfrm>
            <a:off x="1147680" y="3303720"/>
            <a:ext cx="10973520" cy="360"/>
          </a:xfrm>
          <a:prstGeom prst="line">
            <a:avLst/>
          </a:prstGeom>
          <a:ln w="57150">
            <a:solidFill>
              <a:srgbClr val="8A8A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1" name="Прямая соединительная линия 12"/>
          <p:cNvSpPr/>
          <p:nvPr/>
        </p:nvSpPr>
        <p:spPr bwMode="auto">
          <a:xfrm>
            <a:off x="1147680" y="3907440"/>
            <a:ext cx="10951200" cy="360"/>
          </a:xfrm>
          <a:prstGeom prst="line">
            <a:avLst/>
          </a:prstGeom>
          <a:ln w="57150">
            <a:solidFill>
              <a:srgbClr val="8A8A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2" name="Прямая соединительная линия 14"/>
          <p:cNvSpPr/>
          <p:nvPr/>
        </p:nvSpPr>
        <p:spPr bwMode="auto">
          <a:xfrm>
            <a:off x="1108800" y="7019640"/>
            <a:ext cx="10951200" cy="360"/>
          </a:xfrm>
          <a:prstGeom prst="line">
            <a:avLst/>
          </a:prstGeom>
          <a:ln w="57150">
            <a:solidFill>
              <a:srgbClr val="8A8A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3" name="Прямоугольник 48"/>
          <p:cNvSpPr/>
          <p:nvPr/>
        </p:nvSpPr>
        <p:spPr bwMode="auto">
          <a:xfrm>
            <a:off x="1616400" y="2301840"/>
            <a:ext cx="10442880" cy="232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t">
            <a:spAutoFit/>
          </a:bodyPr>
          <a:p>
            <a:pPr>
              <a:lnSpc>
                <a:spcPct val="90000"/>
              </a:lnSpc>
              <a:buNone/>
              <a:defRPr/>
            </a:pPr>
            <a:r>
              <a:rPr lang="ru-RU" sz="1700" b="1" strike="noStrike" spc="-1">
                <a:solidFill>
                  <a:srgbClr val="9966FF"/>
                </a:solidFill>
                <a:latin typeface="Arial"/>
                <a:ea typeface="DejaVu Sans"/>
              </a:rPr>
              <a:t>                        </a:t>
            </a:r>
            <a:r>
              <a:rPr lang="ru-RU" sz="1700" b="1" strike="noStrike" spc="-1">
                <a:solidFill>
                  <a:srgbClr val="000000"/>
                </a:solidFill>
                <a:latin typeface="Arial"/>
                <a:ea typeface="DejaVu Sans"/>
              </a:rPr>
              <a:t>                                                                                       </a:t>
            </a:r>
            <a:r>
              <a:rPr lang="ru-RU" sz="1700" b="1" strike="noStrike" spc="-1">
                <a:solidFill>
                  <a:srgbClr val="C00000"/>
                </a:solidFill>
                <a:latin typeface="Arial"/>
                <a:ea typeface="DejaVu Sans"/>
              </a:rPr>
              <a:t>1 сентября — 1 декабря 2023 года</a:t>
            </a:r>
            <a:endParaRPr lang="ru-RU" sz="1700" b="0" strike="noStrike" spc="-1">
              <a:latin typeface="Arial"/>
            </a:endParaRPr>
          </a:p>
        </p:txBody>
      </p:sp>
      <p:sp>
        <p:nvSpPr>
          <p:cNvPr id="184" name="Равнобедренный треугольник 12"/>
          <p:cNvSpPr/>
          <p:nvPr/>
        </p:nvSpPr>
        <p:spPr bwMode="auto">
          <a:xfrm rot="5400000">
            <a:off x="953280" y="2291760"/>
            <a:ext cx="602640" cy="212760"/>
          </a:xfrm>
          <a:prstGeom prst="triangle">
            <a:avLst>
              <a:gd name="adj" fmla="val 50000"/>
            </a:avLst>
          </a:prstGeom>
          <a:solidFill>
            <a:srgbClr val="8A8A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5" name="Прямоугольник 56"/>
          <p:cNvSpPr/>
          <p:nvPr/>
        </p:nvSpPr>
        <p:spPr bwMode="auto">
          <a:xfrm>
            <a:off x="1146600" y="1452240"/>
            <a:ext cx="11009880" cy="564480"/>
          </a:xfrm>
          <a:prstGeom prst="rect">
            <a:avLst/>
          </a:prstGeom>
          <a:solidFill>
            <a:srgbClr val="423D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75600" rIns="0" bIns="75600" anchor="ctr">
            <a:noAutofit/>
          </a:bodyPr>
          <a:p>
            <a:pPr algn="ctr">
              <a:lnSpc>
                <a:spcPct val="100000"/>
              </a:lnSpc>
              <a:buNone/>
              <a:defRPr/>
            </a:pPr>
            <a:r>
              <a:rPr lang="ru-RU" sz="1800" b="1" strike="noStrike" spc="-1">
                <a:solidFill>
                  <a:srgbClr val="FFFFFF"/>
                </a:solidFill>
                <a:latin typeface="Arial"/>
                <a:ea typeface="DejaVu Sans"/>
              </a:rPr>
              <a:t>ПРОЦЕДУРА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86" name="Прямоугольник 57"/>
          <p:cNvSpPr/>
          <p:nvPr/>
        </p:nvSpPr>
        <p:spPr bwMode="auto">
          <a:xfrm>
            <a:off x="12357000" y="6768720"/>
            <a:ext cx="262080" cy="32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6120" tIns="47880" rIns="96120" bIns="47880" anchor="t">
            <a:spAutoFit/>
          </a:bodyPr>
          <a:p>
            <a:pPr>
              <a:lnSpc>
                <a:spcPct val="100000"/>
              </a:lnSpc>
              <a:buNone/>
              <a:defRPr/>
            </a:pPr>
            <a:r>
              <a:rPr lang="en-US" sz="1500" b="1" strike="noStrike" spc="-1">
                <a:solidFill>
                  <a:srgbClr val="423D67"/>
                </a:solidFill>
                <a:latin typeface="Arial"/>
                <a:ea typeface="DejaVu Sans"/>
              </a:rPr>
              <a:t>2</a:t>
            </a:r>
            <a:endParaRPr lang="ru-RU" sz="1500" b="0" strike="noStrike" spc="-1">
              <a:latin typeface="Arial"/>
            </a:endParaRPr>
          </a:p>
        </p:txBody>
      </p:sp>
      <p:sp>
        <p:nvSpPr>
          <p:cNvPr id="187" name="Прямоугольник 59"/>
          <p:cNvSpPr/>
          <p:nvPr/>
        </p:nvSpPr>
        <p:spPr bwMode="auto">
          <a:xfrm>
            <a:off x="1440000" y="2301840"/>
            <a:ext cx="10619280" cy="232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t">
            <a:spAutoFit/>
          </a:bodyPr>
          <a:p>
            <a:pPr>
              <a:lnSpc>
                <a:spcPct val="90000"/>
              </a:lnSpc>
              <a:buNone/>
              <a:defRPr/>
            </a:pPr>
            <a:r>
              <a:rPr lang="ru-RU" sz="1700" b="1" strike="noStrike" spc="-1">
                <a:solidFill>
                  <a:srgbClr val="000000"/>
                </a:solidFill>
                <a:latin typeface="Arial"/>
                <a:ea typeface="DejaVu Sans"/>
              </a:rPr>
              <a:t>Сбор данных</a:t>
            </a:r>
            <a:endParaRPr lang="ru-RU" sz="1700" b="0" strike="noStrike" spc="-1">
              <a:latin typeface="Arial"/>
            </a:endParaRPr>
          </a:p>
        </p:txBody>
      </p:sp>
      <p:sp>
        <p:nvSpPr>
          <p:cNvPr id="188" name="TextBox 231"/>
          <p:cNvSpPr/>
          <p:nvPr/>
        </p:nvSpPr>
        <p:spPr bwMode="auto">
          <a:xfrm>
            <a:off x="1361160" y="2907000"/>
            <a:ext cx="10698480" cy="33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Autofit/>
          </a:bodyPr>
          <a:p>
            <a:pPr algn="just">
              <a:lnSpc>
                <a:spcPct val="100000"/>
              </a:lnSpc>
              <a:buNone/>
              <a:defRPr/>
            </a:pPr>
            <a:r>
              <a:rPr lang="ru-RU" sz="1700" b="1" strike="noStrike" spc="-1">
                <a:solidFill>
                  <a:srgbClr val="000000"/>
                </a:solidFill>
                <a:latin typeface="Arial"/>
                <a:ea typeface="DejaVu Sans"/>
              </a:rPr>
              <a:t>Обработка, обобщение и анализ собранной информации                            </a:t>
            </a:r>
            <a:r>
              <a:rPr lang="ru-RU" sz="1700" b="1" strike="noStrike" spc="-1">
                <a:solidFill>
                  <a:srgbClr val="C00000"/>
                </a:solidFill>
                <a:latin typeface="Arial"/>
                <a:ea typeface="DejaVu Sans"/>
              </a:rPr>
              <a:t>до 25 января 2024 года</a:t>
            </a:r>
            <a:endParaRPr lang="ru-RU" sz="1700" b="0" strike="noStrike" spc="-1">
              <a:latin typeface="Arial"/>
            </a:endParaRPr>
          </a:p>
        </p:txBody>
      </p:sp>
      <p:sp>
        <p:nvSpPr>
          <p:cNvPr id="189" name="TextBox 232"/>
          <p:cNvSpPr/>
          <p:nvPr/>
        </p:nvSpPr>
        <p:spPr bwMode="auto">
          <a:xfrm>
            <a:off x="1361160" y="3304080"/>
            <a:ext cx="11238480" cy="65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Autofit/>
          </a:bodyPr>
          <a:p>
            <a:pPr algn="just">
              <a:lnSpc>
                <a:spcPct val="100000"/>
              </a:lnSpc>
              <a:buNone/>
              <a:defRPr/>
            </a:pPr>
            <a:r>
              <a:rPr lang="ru-RU" sz="1700" b="1" strike="noStrike" spc="-1">
                <a:solidFill>
                  <a:srgbClr val="000000"/>
                </a:solidFill>
                <a:latin typeface="Arial"/>
                <a:ea typeface="DejaVu Sans"/>
              </a:rPr>
              <a:t>Подготовка итогового отчета о результатах аккредитационного мониторинга</a:t>
            </a:r>
            <a:endParaRPr lang="ru-RU" sz="17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  <a:defRPr/>
            </a:pPr>
            <a:r>
              <a:rPr lang="ru-RU" sz="1700" b="1" strike="noStrike" spc="-1">
                <a:solidFill>
                  <a:srgbClr val="423D67"/>
                </a:solidFill>
                <a:latin typeface="Arial"/>
                <a:ea typeface="DejaVu Sans"/>
              </a:rPr>
              <a:t>                                                                                                                                      </a:t>
            </a:r>
            <a:r>
              <a:rPr lang="ru-RU" sz="1700" b="1" strike="noStrike" spc="-1">
                <a:solidFill>
                  <a:srgbClr val="C00000"/>
                </a:solidFill>
                <a:latin typeface="Arial"/>
                <a:ea typeface="DejaVu Sans"/>
              </a:rPr>
              <a:t>до 15 марта 2024 года</a:t>
            </a:r>
            <a:endParaRPr lang="ru-RU" sz="1700" b="0" strike="noStrike" spc="-1">
              <a:latin typeface="Arial"/>
            </a:endParaRPr>
          </a:p>
        </p:txBody>
      </p:sp>
      <p:sp>
        <p:nvSpPr>
          <p:cNvPr id="190" name="Равнобедренный треугольник 1"/>
          <p:cNvSpPr/>
          <p:nvPr/>
        </p:nvSpPr>
        <p:spPr bwMode="auto">
          <a:xfrm rot="5400000">
            <a:off x="953280" y="4158360"/>
            <a:ext cx="602640" cy="212760"/>
          </a:xfrm>
          <a:prstGeom prst="triangle">
            <a:avLst>
              <a:gd name="adj" fmla="val 50000"/>
            </a:avLst>
          </a:prstGeom>
          <a:solidFill>
            <a:srgbClr val="8A8A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1" name="Прямая соединительная линия 1"/>
          <p:cNvSpPr/>
          <p:nvPr/>
        </p:nvSpPr>
        <p:spPr bwMode="auto">
          <a:xfrm>
            <a:off x="1147680" y="4859640"/>
            <a:ext cx="10951200" cy="360"/>
          </a:xfrm>
          <a:prstGeom prst="line">
            <a:avLst/>
          </a:prstGeom>
          <a:ln w="57150">
            <a:solidFill>
              <a:srgbClr val="8A8A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2" name="Равнобедренный треугольник 2"/>
          <p:cNvSpPr/>
          <p:nvPr/>
        </p:nvSpPr>
        <p:spPr bwMode="auto">
          <a:xfrm rot="5400000">
            <a:off x="925200" y="5139720"/>
            <a:ext cx="602640" cy="212760"/>
          </a:xfrm>
          <a:prstGeom prst="triangle">
            <a:avLst>
              <a:gd name="adj" fmla="val 50000"/>
            </a:avLst>
          </a:prstGeom>
          <a:solidFill>
            <a:srgbClr val="8A8A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3" name="Прямая соединительная линия 2"/>
          <p:cNvSpPr/>
          <p:nvPr/>
        </p:nvSpPr>
        <p:spPr bwMode="auto">
          <a:xfrm>
            <a:off x="1108800" y="5760000"/>
            <a:ext cx="10951200" cy="360"/>
          </a:xfrm>
          <a:prstGeom prst="line">
            <a:avLst/>
          </a:prstGeom>
          <a:ln w="57150">
            <a:solidFill>
              <a:srgbClr val="8A8A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4" name="Прямоугольник 1"/>
          <p:cNvSpPr/>
          <p:nvPr/>
        </p:nvSpPr>
        <p:spPr bwMode="auto">
          <a:xfrm>
            <a:off x="2520000" y="334800"/>
            <a:ext cx="8099280" cy="564480"/>
          </a:xfrm>
          <a:prstGeom prst="rect">
            <a:avLst/>
          </a:prstGeom>
          <a:solidFill>
            <a:srgbClr val="423D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75600" rIns="0" bIns="75600" anchor="ctr">
            <a:noAutofit/>
          </a:bodyPr>
          <a:p>
            <a:pPr algn="ctr">
              <a:lnSpc>
                <a:spcPct val="100000"/>
              </a:lnSpc>
              <a:buNone/>
              <a:defRPr/>
            </a:pPr>
            <a:r>
              <a:rPr lang="ru-RU" sz="1800" b="1" strike="noStrike" spc="-1">
                <a:solidFill>
                  <a:srgbClr val="FFFFFF"/>
                </a:solidFill>
                <a:latin typeface="Arial"/>
                <a:ea typeface="DejaVu Sans"/>
              </a:rPr>
              <a:t>ПОКАЗАТЕЛИ АККРЕДИТАЦИОННОГО МОНИТОРИНГА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  <a:defRPr/>
            </a:pPr>
            <a:r>
              <a:rPr lang="ru-RU" sz="1800" b="1" strike="noStrike" spc="-1">
                <a:solidFill>
                  <a:srgbClr val="FFFFFF"/>
                </a:solidFill>
                <a:latin typeface="Arial"/>
                <a:ea typeface="DejaVu Sans"/>
              </a:rPr>
              <a:t>НАЧАЛЬНОЕ ОБЩЕЕ ОБРАЗОВАНИЕ</a:t>
            </a:r>
            <a:endParaRPr lang="ru-RU" sz="1800" b="0" strike="noStrike" spc="-1">
              <a:latin typeface="Arial"/>
            </a:endParaRPr>
          </a:p>
        </p:txBody>
      </p:sp>
      <p:graphicFrame>
        <p:nvGraphicFramePr>
          <p:cNvPr id="195" name="Таблица 238"/>
          <p:cNvGraphicFramePr>
            <a:graphicFrameLocks xmlns:a="http://schemas.openxmlformats.org/drawingml/2006/main"/>
          </p:cNvGraphicFramePr>
          <p:nvPr/>
        </p:nvGraphicFramePr>
        <p:xfrm>
          <a:off x="318240" y="1156680"/>
          <a:ext cx="12034440" cy="5485680"/>
        </p:xfrm>
        <a:graphic>
          <a:graphicData uri="http://schemas.openxmlformats.org/drawingml/2006/table">
            <a:tbl>
              <a:tblPr firstRow="0" firstCol="0" lastRow="0" lastCol="0" bandRow="0" bandCol="0"/>
              <a:tblGrid>
                <a:gridCol w="596879"/>
                <a:gridCol w="8165520"/>
                <a:gridCol w="2046240"/>
                <a:gridCol w="1226160"/>
              </a:tblGrid>
              <a:tr h="839879"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№ </a:t>
                      </a: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п/п</a:t>
                      </a:r>
                      <a:endParaRPr sz="1800" b="1" strike="noStrike" spc="-1">
                        <a:latin typeface="Arial"/>
                      </a:endParaRPr>
                    </a:p>
                  </a:txBody>
                  <a:tcPr marL="90000" marR="90000" anchor="t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Наименование показателя начального общего образования</a:t>
                      </a:r>
                      <a:endParaRPr sz="1800" b="1" strike="noStrike" spc="-1">
                        <a:latin typeface="Arial"/>
                      </a:endParaRPr>
                    </a:p>
                  </a:txBody>
                  <a:tcPr marL="90000" marR="90000" anchor="t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Критериальное значение </a:t>
                      </a:r>
                      <a:endParaRPr sz="1800" b="1" strike="noStrike" spc="-1">
                        <a:latin typeface="Arial"/>
                      </a:endParaRPr>
                    </a:p>
                  </a:txBody>
                  <a:tcPr marL="90000" marR="90000" anchor="t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Кол-во баллов</a:t>
                      </a:r>
                      <a:endParaRPr sz="1800" b="1" strike="noStrike" spc="-1">
                        <a:latin typeface="Arial"/>
                      </a:endParaRPr>
                    </a:p>
                  </a:txBody>
                  <a:tcPr marL="90000" marR="90000" anchor="t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rgbClr val="E3E3E3"/>
                    </a:solidFill>
                  </a:tcPr>
                </a:tc>
              </a:tr>
              <a:tr h="347760">
                <a:tc rowSpan="2">
                  <a:txBody>
                    <a:bodyPr/>
                    <a:p>
                      <a:pPr algn="just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sz="1400" b="1" strike="noStrike" spc="-1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   </a:t>
                      </a:r>
                      <a:endParaRPr sz="1400" b="1" strike="noStrike" spc="-1">
                        <a:latin typeface="Arial"/>
                      </a:endParaRPr>
                    </a:p>
                  </a:txBody>
                  <a:tcPr marL="90000" marR="90000" anchor="t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rgbClr val="E3E3E3"/>
                    </a:solidFill>
                  </a:tcPr>
                </a:tc>
                <a:tc rowSpan="2">
                  <a:txBody>
                    <a:bodyPr/>
                    <a:p>
                      <a:pPr algn="just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Наличие электронной информационно-образовательной среды 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90000" marR="90000" anchor="t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Имеется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90000" marR="90000" anchor="t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90000" marR="90000" anchor="t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rgbClr val="E3E3E3"/>
                    </a:solidFill>
                  </a:tcPr>
                </a:tc>
              </a:tr>
              <a:tr h="347760">
                <a:tc vMerge="1"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marL="90000" marR="90000" anchor="t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marL="90000" marR="90000" anchor="t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Не имеется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90000" marR="90000" anchor="t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90000" marR="90000" anchor="t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rgbClr val="E3E3E3"/>
                    </a:solidFill>
                  </a:tcPr>
                </a:tc>
              </a:tr>
              <a:tr h="603717">
                <a:tc rowSpan="2">
                  <a:txBody>
                    <a:bodyPr/>
                    <a:p>
                      <a:pPr algn="just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2    </a:t>
                      </a:r>
                      <a:endParaRPr sz="1400" b="1" strike="noStrike" spc="-1">
                        <a:latin typeface="Arial"/>
                      </a:endParaRPr>
                    </a:p>
                  </a:txBody>
                  <a:tcPr marL="90000" marR="90000" anchor="t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rgbClr val="E3E3E3"/>
                    </a:solidFill>
                  </a:tcPr>
                </a:tc>
                <a:tc rowSpan="2">
                  <a:txBody>
                    <a:bodyPr/>
                    <a:p>
                      <a:pPr algn="just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Участие обучающихся в оценочных мероприятиях, проведенных в рамках мониторинга системы образования 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90000" marR="90000" anchor="t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Принимали участие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90000" marR="90000" anchor="t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90000" marR="90000" anchor="t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rgbClr val="E3E3E3"/>
                    </a:solidFill>
                  </a:tcPr>
                </a:tc>
              </a:tr>
              <a:tr h="603717">
                <a:tc vMerge="1"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marL="90000" marR="90000" anchor="t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marL="90000" marR="90000" anchor="t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Не принимали участие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90000" marR="90000" anchor="t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90000" marR="90000" anchor="t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rgbClr val="E3E3E3"/>
                    </a:solidFill>
                  </a:tcPr>
                </a:tc>
              </a:tr>
              <a:tr h="347760">
                <a:tc rowSpan="3">
                  <a:txBody>
                    <a:bodyPr/>
                    <a:p>
                      <a:pPr algn="just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3        </a:t>
                      </a:r>
                      <a:endParaRPr sz="1400" b="1" strike="noStrike" spc="-1">
                        <a:latin typeface="Arial"/>
                      </a:endParaRPr>
                    </a:p>
                  </a:txBody>
                  <a:tcPr marL="90000" marR="90000" anchor="t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rgbClr val="E3E3E3"/>
                    </a:solidFill>
                  </a:tcPr>
                </a:tc>
                <a:tc rowSpan="3">
                  <a:txBody>
                    <a:bodyPr/>
                    <a:p>
                      <a:pPr algn="just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Доля педагогических работников, имеющих первую или высшую квалификационные категории, ученое звание и (или) ученую степень и (или) лиц, приравненных к ним, в общей численности педагогических работников, участвующих в реализации основной образовательной программы начального общего образования 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90000" marR="90000" anchor="t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50% и более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90000" marR="90000" anchor="t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90000" marR="90000" anchor="t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rgbClr val="E3E3E3"/>
                    </a:solidFill>
                  </a:tcPr>
                </a:tc>
              </a:tr>
              <a:tr h="347760">
                <a:tc vMerge="1"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marL="90000" marR="90000" anchor="t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marL="90000" marR="90000" anchor="t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20% - 49%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90000" marR="90000" anchor="t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90000" marR="90000" anchor="t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rgbClr val="E3E3E3"/>
                    </a:solidFill>
                  </a:tcPr>
                </a:tc>
              </a:tr>
              <a:tr h="676080">
                <a:tc vMerge="1"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marL="90000" marR="90000" anchor="t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marL="90000" marR="90000" anchor="t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Менее 20%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90000" marR="90000" anchor="t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90000" marR="90000" anchor="t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rgbClr val="E3E3E3"/>
                    </a:solidFill>
                  </a:tcPr>
                </a:tc>
              </a:tr>
              <a:tr h="347760">
                <a:tc rowSpan="3">
                  <a:txBody>
                    <a:bodyPr/>
                    <a:p>
                      <a:pPr algn="just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4        </a:t>
                      </a:r>
                      <a:endParaRPr sz="1400" b="1" strike="noStrike" spc="-1">
                        <a:latin typeface="Arial"/>
                      </a:endParaRPr>
                    </a:p>
                  </a:txBody>
                  <a:tcPr marL="90000" marR="90000" anchor="t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rgbClr val="E3E3E3"/>
                    </a:solidFill>
                  </a:tcPr>
                </a:tc>
                <a:tc rowSpan="3">
                  <a:txBody>
                    <a:bodyPr/>
                    <a:p>
                      <a:pPr algn="just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Доля педагогических работников, прошедших повышение квалификации по профилю педагогической деятельности за последние 3 года,</a:t>
                      </a:r>
                      <a:br>
                        <a:rPr sz="1800"/>
                      </a:br>
                      <a:endParaRPr lang="ru-RU" sz="1800" b="0" strike="noStrike" spc="-1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в общем числе педагогических работников, участвующих в реализации основной образовательной программы начального общего образования 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90000" marR="90000" anchor="t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90% и более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90000" marR="90000" anchor="t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90000" marR="90000" anchor="t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rgbClr val="E3E3E3"/>
                    </a:solidFill>
                  </a:tcPr>
                </a:tc>
              </a:tr>
              <a:tr h="347760">
                <a:tc vMerge="1"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marL="90000" marR="90000" anchor="t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marL="90000" marR="90000" anchor="t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70%-89%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90000" marR="90000" anchor="t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90000" marR="90000" anchor="t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rgbClr val="E3E3E3"/>
                    </a:solidFill>
                  </a:tcPr>
                </a:tc>
              </a:tr>
              <a:tr h="676080">
                <a:tc vMerge="1"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marL="90000" marR="90000" anchor="t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marL="90000" marR="90000" anchor="t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Менее 70%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90000" marR="90000" anchor="t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90000" marR="90000" anchor="t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rgbClr val="E3E3E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6" name="Прямоугольник 7"/>
          <p:cNvSpPr/>
          <p:nvPr/>
        </p:nvSpPr>
        <p:spPr bwMode="auto">
          <a:xfrm>
            <a:off x="2520000" y="114120"/>
            <a:ext cx="8099280" cy="564480"/>
          </a:xfrm>
          <a:prstGeom prst="rect">
            <a:avLst/>
          </a:prstGeom>
          <a:solidFill>
            <a:srgbClr val="423D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75600" rIns="0" bIns="75600" anchor="ctr">
            <a:noAutofit/>
          </a:bodyPr>
          <a:p>
            <a:pPr algn="ctr">
              <a:lnSpc>
                <a:spcPct val="100000"/>
              </a:lnSpc>
              <a:buNone/>
              <a:defRPr/>
            </a:pPr>
            <a:r>
              <a:rPr lang="ru-RU" sz="1800" b="1" strike="noStrike" spc="-1">
                <a:solidFill>
                  <a:srgbClr val="FFFFFF"/>
                </a:solidFill>
                <a:latin typeface="Arial"/>
                <a:ea typeface="DejaVu Sans"/>
              </a:rPr>
              <a:t>ПОКАЗАТЕЛИ АККРЕДИТАЦИОННОГО МОНИТОРИНГА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  <a:defRPr/>
            </a:pPr>
            <a:r>
              <a:rPr lang="ru-RU" sz="1800" b="1" strike="noStrike" spc="-1">
                <a:solidFill>
                  <a:srgbClr val="FFFFFF"/>
                </a:solidFill>
                <a:latin typeface="Arial"/>
                <a:ea typeface="DejaVu Sans"/>
              </a:rPr>
              <a:t>ОСНОВНОЕ ОБЩЕЕ ОБРАЗОВАНИЕ</a:t>
            </a:r>
            <a:endParaRPr lang="ru-RU" sz="1800" b="0" strike="noStrike" spc="-1">
              <a:latin typeface="Arial"/>
            </a:endParaRPr>
          </a:p>
        </p:txBody>
      </p:sp>
      <p:graphicFrame>
        <p:nvGraphicFramePr>
          <p:cNvPr id="197" name="Таблица 5"/>
          <p:cNvGraphicFramePr>
            <a:graphicFrameLocks xmlns:a="http://schemas.openxmlformats.org/drawingml/2006/main"/>
          </p:cNvGraphicFramePr>
          <p:nvPr/>
        </p:nvGraphicFramePr>
        <p:xfrm>
          <a:off x="900000" y="1107000"/>
          <a:ext cx="11458440" cy="6093000"/>
        </p:xfrm>
        <a:graphic>
          <a:graphicData uri="http://schemas.openxmlformats.org/drawingml/2006/table">
            <a:tbl>
              <a:tblPr firstRow="0" firstCol="0" lastRow="0" lastCol="0" bandRow="0" bandCol="0"/>
              <a:tblGrid>
                <a:gridCol w="295560"/>
                <a:gridCol w="7658280"/>
                <a:gridCol w="2742120"/>
                <a:gridCol w="762840"/>
              </a:tblGrid>
              <a:tr h="69120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en-US" sz="14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N </a:t>
                      </a: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п/п</a:t>
                      </a:r>
                      <a:endParaRPr sz="1400" b="1" strike="noStrike" spc="-1">
                        <a:latin typeface="Arial"/>
                      </a:endParaRPr>
                    </a:p>
                  </a:txBody>
                  <a:tcPr marL="3600" marR="3600" anchor="t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Наименование показателя основного общего образования</a:t>
                      </a:r>
                      <a:endParaRPr sz="1400" b="1" strike="noStrike" spc="-1">
                        <a:latin typeface="Arial"/>
                      </a:endParaRPr>
                    </a:p>
                  </a:txBody>
                  <a:tcPr marL="3600" marR="3600" anchor="t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Критериальное значение показателя основного общего образования</a:t>
                      </a:r>
                      <a:endParaRPr sz="1400" b="1" strike="noStrike" spc="-1">
                        <a:latin typeface="Arial"/>
                      </a:endParaRPr>
                    </a:p>
                  </a:txBody>
                  <a:tcPr marL="3600" marR="3600" anchor="t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Кол-во баллов</a:t>
                      </a:r>
                      <a:endParaRPr sz="1400" b="1" strike="noStrike" spc="-1">
                        <a:latin typeface="Arial"/>
                      </a:endParaRPr>
                    </a:p>
                  </a:txBody>
                  <a:tcPr marL="3600" marR="3600" anchor="t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rgbClr val="E3E3E3"/>
                    </a:solidFill>
                  </a:tcPr>
                </a:tc>
              </a:tr>
              <a:tr h="291600">
                <a:tc rowSpan="2"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sz="1400" b="1" strike="noStrike" spc="-1">
                        <a:latin typeface="Arial"/>
                      </a:endParaRPr>
                    </a:p>
                  </a:txBody>
                  <a:tcPr marL="3600" marR="3600" anchor="t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rgbClr val="E3E3E3"/>
                    </a:solidFill>
                  </a:tcPr>
                </a:tc>
                <a:tc rowSpan="2">
                  <a:txBody>
                    <a:bodyPr/>
                    <a:p>
                      <a:pPr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Наличие электронной информационно-образовательной среды - АП</a:t>
                      </a:r>
                      <a:r>
                        <a:rPr lang="ru-RU" sz="1400" b="0" strike="noStrike" spc="-1" baseline="-2500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3600" marR="3600" anchor="t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Имеется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3600" marR="3600" anchor="t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3600" marR="3600" anchor="t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rgbClr val="E3E3E3"/>
                    </a:solidFill>
                  </a:tcPr>
                </a:tc>
              </a:tr>
              <a:tr h="291600">
                <a:tc vMerge="1"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marL="90000" marR="90000" anchor="t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marL="90000" marR="90000" anchor="t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Не имеется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3600" marR="3600" anchor="t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3600" marR="3600" anchor="t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rgbClr val="E3E3E3"/>
                    </a:solidFill>
                  </a:tcPr>
                </a:tc>
              </a:tr>
              <a:tr h="291600">
                <a:tc rowSpan="2"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sz="1400" b="1" strike="noStrike" spc="-1">
                        <a:latin typeface="Arial"/>
                      </a:endParaRPr>
                    </a:p>
                  </a:txBody>
                  <a:tcPr marL="3600" marR="3600" anchor="t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rgbClr val="E3E3E3"/>
                    </a:solidFill>
                  </a:tcPr>
                </a:tc>
                <a:tc rowSpan="2">
                  <a:txBody>
                    <a:bodyPr/>
                    <a:p>
                      <a:pPr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Участие обучающихся в оценочных мероприятиях, проведенных в рамках мониторинга системы образования, - АП</a:t>
                      </a:r>
                      <a:r>
                        <a:rPr lang="ru-RU" sz="1400" b="0" strike="noStrike" spc="-1" baseline="-2500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3600" marR="3600" anchor="t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Принимали участие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3600" marR="3600" anchor="t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3600" marR="3600" anchor="t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rgbClr val="E3E3E3"/>
                    </a:solidFill>
                  </a:tcPr>
                </a:tc>
              </a:tr>
              <a:tr h="320760">
                <a:tc vMerge="1"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marL="90000" marR="90000" anchor="t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marL="90000" marR="90000" anchor="t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Не принимали участие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3600" marR="3600" anchor="t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3600" marR="3600" anchor="t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rgbClr val="E3E3E3"/>
                    </a:solidFill>
                  </a:tcPr>
                </a:tc>
              </a:tr>
              <a:tr h="291600">
                <a:tc rowSpan="3"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 sz="1400" b="1" strike="noStrike" spc="-1">
                        <a:latin typeface="Arial"/>
                      </a:endParaRPr>
                    </a:p>
                  </a:txBody>
                  <a:tcPr marL="3600" marR="3600" anchor="t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rgbClr val="E3E3E3"/>
                    </a:solidFill>
                  </a:tcPr>
                </a:tc>
                <a:tc rowSpan="3">
                  <a:txBody>
                    <a:bodyPr/>
                    <a:p>
                      <a:pPr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Доля педагогических работников, имеющих первую или высшую квалификационные категории, ученое звание и (или) ученую степень и (или) лиц, приравненных к ним, в общей численности педагогических работников, участвующих в реализации основной образовательной программы основного общего образования, - АП</a:t>
                      </a:r>
                      <a:r>
                        <a:rPr lang="ru-RU" sz="1400" b="0" strike="noStrike" spc="-1" baseline="-2500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3600" marR="3600" anchor="t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50% и более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3600" marR="3600" anchor="t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3600" marR="3600" anchor="t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rgbClr val="E3E3E3"/>
                    </a:solidFill>
                  </a:tcPr>
                </a:tc>
              </a:tr>
              <a:tr h="291600">
                <a:tc vMerge="1"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marL="90000" marR="90000" anchor="t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marL="90000" marR="90000" anchor="t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20% - 49%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3600" marR="3600" anchor="t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3600" marR="3600" anchor="t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rgbClr val="E3E3E3"/>
                    </a:solidFill>
                  </a:tcPr>
                </a:tc>
              </a:tr>
              <a:tr h="416520">
                <a:tc vMerge="1"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marL="90000" marR="90000" anchor="t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marL="90000" marR="90000" anchor="t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Менее 20%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3600" marR="3600" anchor="t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3600" marR="3600" anchor="t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rgbClr val="E3E3E3"/>
                    </a:solidFill>
                  </a:tcPr>
                </a:tc>
              </a:tr>
              <a:tr h="291600">
                <a:tc rowSpan="3"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endParaRPr sz="1400" b="1" strike="noStrike" spc="-1">
                        <a:latin typeface="Arial"/>
                      </a:endParaRPr>
                    </a:p>
                  </a:txBody>
                  <a:tcPr marL="3600" marR="3600" anchor="t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rgbClr val="E3E3E3"/>
                    </a:solidFill>
                  </a:tcPr>
                </a:tc>
                <a:tc rowSpan="3">
                  <a:txBody>
                    <a:bodyPr/>
                    <a:p>
                      <a:pPr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Доля педагогических работников, прошедших повышение квалификации по профилю педагогической деятельности за последние 3 года, в общем числе педагогических работников, участвующих в реализации основной образовательной программы основного общего образования, - АП</a:t>
                      </a:r>
                      <a:r>
                        <a:rPr lang="ru-RU" sz="1400" b="0" strike="noStrike" spc="-1" baseline="-2500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3600" marR="3600" anchor="t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90% и более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3600" marR="3600" anchor="t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3600" marR="3600" anchor="t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rgbClr val="E3E3E3"/>
                    </a:solidFill>
                  </a:tcPr>
                </a:tc>
              </a:tr>
              <a:tr h="291600">
                <a:tc vMerge="1"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marL="90000" marR="90000" anchor="t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marL="90000" marR="90000" anchor="t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70% - 89%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3600" marR="3600" anchor="t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3600" marR="3600" anchor="t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rgbClr val="E3E3E3"/>
                    </a:solidFill>
                  </a:tcPr>
                </a:tc>
              </a:tr>
              <a:tr h="532800">
                <a:tc vMerge="1"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marL="90000" marR="90000" anchor="t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marL="90000" marR="90000" anchor="t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Менее 70%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3600" marR="3600" anchor="t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3600" marR="3600" anchor="t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rgbClr val="E3E3E3"/>
                    </a:solidFill>
                  </a:tcPr>
                </a:tc>
              </a:tr>
              <a:tr h="291600">
                <a:tc rowSpan="3"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endParaRPr sz="1400" b="1" strike="noStrike" spc="-1">
                        <a:latin typeface="Arial"/>
                      </a:endParaRPr>
                    </a:p>
                  </a:txBody>
                  <a:tcPr marL="3600" marR="3600" anchor="t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rgbClr val="E3E3E3"/>
                    </a:solidFill>
                  </a:tcPr>
                </a:tc>
                <a:tc rowSpan="3">
                  <a:txBody>
                    <a:bodyPr/>
                    <a:p>
                      <a:pPr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Доля выпускников, не набравших минимальное количество баллов по обязательным учебным предметам при прохождении государственной итоговой аттестации по образовательной программе основного общего образования, от общего количества выпускников, - АП</a:t>
                      </a:r>
                      <a:r>
                        <a:rPr lang="ru-RU" sz="1400" b="0" strike="noStrike" spc="-1" baseline="-25000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3600" marR="3600" anchor="t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Менее 5%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3600" marR="3600" anchor="t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3600" marR="3600" anchor="t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rgbClr val="E3E3E3"/>
                    </a:solidFill>
                  </a:tcPr>
                </a:tc>
              </a:tr>
              <a:tr h="291600">
                <a:tc vMerge="1"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marL="90000" marR="90000" anchor="t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marL="90000" marR="90000" anchor="t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5% - 9%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3600" marR="3600" anchor="t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3600" marR="3600" anchor="t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rgbClr val="E3E3E3"/>
                    </a:solidFill>
                  </a:tcPr>
                </a:tc>
              </a:tr>
              <a:tr h="416520">
                <a:tc vMerge="1"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marL="90000" marR="90000" anchor="t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marL="90000" marR="90000" anchor="t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10% и более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3600" marR="3600" anchor="t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3600" marR="3600" anchor="t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rgbClr val="E3E3E3"/>
                    </a:solidFill>
                  </a:tcPr>
                </a:tc>
              </a:tr>
              <a:tr h="291600">
                <a:tc rowSpan="3"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  <a:endParaRPr sz="1400" b="1" strike="noStrike" spc="-1">
                        <a:latin typeface="Arial"/>
                      </a:endParaRPr>
                    </a:p>
                  </a:txBody>
                  <a:tcPr marL="3600" marR="3600" anchor="t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rgbClr val="E3E3E3"/>
                    </a:solidFill>
                  </a:tcPr>
                </a:tc>
                <a:tc rowSpan="3">
                  <a:txBody>
                    <a:bodyPr/>
                    <a:p>
                      <a:pPr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Доля выпускников, получивших допуск к государственной итоговой аттестации по образовательной программе основного общего образования (без учета повторного прохождения итогового собеседования по русскому языку и (или) ликвидации академической задолженности), от общего количества выпускников - АП</a:t>
                      </a:r>
                      <a:r>
                        <a:rPr lang="ru-RU" sz="1400" b="0" strike="noStrike" spc="-1" baseline="-25000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3600" marR="3600" anchor="t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90% и более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3600" marR="3600" anchor="t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3600" marR="3600" anchor="t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rgbClr val="E3E3E3"/>
                    </a:solidFill>
                  </a:tcPr>
                </a:tc>
              </a:tr>
              <a:tr h="291600">
                <a:tc vMerge="1"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marL="90000" marR="90000" anchor="t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marL="90000" marR="90000" anchor="t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80% - 89%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3600" marR="3600" anchor="t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3600" marR="3600" anchor="t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rgbClr val="E3E3E3"/>
                    </a:solidFill>
                  </a:tcPr>
                </a:tc>
              </a:tr>
              <a:tr h="423000">
                <a:tc vMerge="1"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marL="90000" marR="90000" anchor="t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marL="90000" marR="90000" anchor="t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Менее 80%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3600" marR="3600" anchor="t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3600" marR="3600" anchor="t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rgbClr val="E3E3E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8" name="Прямоугольник 7"/>
          <p:cNvSpPr/>
          <p:nvPr/>
        </p:nvSpPr>
        <p:spPr bwMode="auto">
          <a:xfrm>
            <a:off x="2520000" y="334800"/>
            <a:ext cx="8099280" cy="564480"/>
          </a:xfrm>
          <a:prstGeom prst="rect">
            <a:avLst/>
          </a:prstGeom>
          <a:solidFill>
            <a:srgbClr val="423D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75600" rIns="0" bIns="75600" anchor="ctr">
            <a:noAutofit/>
          </a:bodyPr>
          <a:p>
            <a:pPr algn="ctr">
              <a:lnSpc>
                <a:spcPct val="100000"/>
              </a:lnSpc>
              <a:buNone/>
              <a:defRPr/>
            </a:pPr>
            <a:r>
              <a:rPr lang="ru-RU" sz="1800" b="1" strike="noStrike" spc="-1">
                <a:solidFill>
                  <a:srgbClr val="FFFFFF"/>
                </a:solidFill>
                <a:latin typeface="Arial"/>
                <a:ea typeface="DejaVu Sans"/>
              </a:rPr>
              <a:t>ПОКАЗАТЕЛИ АККРЕДИТАЦИОННОГО МОНИТОРИНГА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  <a:defRPr/>
            </a:pPr>
            <a:r>
              <a:rPr lang="ru-RU" sz="1800" b="1" strike="noStrike" spc="-1">
                <a:solidFill>
                  <a:srgbClr val="FFFFFF"/>
                </a:solidFill>
                <a:latin typeface="Arial"/>
                <a:ea typeface="DejaVu Sans"/>
              </a:rPr>
              <a:t>СРЕДНЕЕ ОБЩЕЕ ОБРАЗОВАНИЕ</a:t>
            </a:r>
            <a:endParaRPr lang="ru-RU" sz="1800" b="0" strike="noStrike" spc="-1">
              <a:latin typeface="Arial"/>
            </a:endParaRPr>
          </a:p>
        </p:txBody>
      </p:sp>
      <p:graphicFrame>
        <p:nvGraphicFramePr>
          <p:cNvPr id="199" name="Таблица 2"/>
          <p:cNvGraphicFramePr>
            <a:graphicFrameLocks xmlns:a="http://schemas.openxmlformats.org/drawingml/2006/main"/>
          </p:cNvGraphicFramePr>
          <p:nvPr/>
        </p:nvGraphicFramePr>
        <p:xfrm>
          <a:off x="566640" y="1004760"/>
          <a:ext cx="11736720" cy="5824440"/>
        </p:xfrm>
        <a:graphic>
          <a:graphicData uri="http://schemas.openxmlformats.org/drawingml/2006/table">
            <a:tbl>
              <a:tblPr firstRow="0" firstCol="0" lastRow="0" lastCol="0" bandRow="0" bandCol="0"/>
              <a:tblGrid>
                <a:gridCol w="648000"/>
                <a:gridCol w="8064720"/>
                <a:gridCol w="1512000"/>
                <a:gridCol w="1512360"/>
              </a:tblGrid>
              <a:tr h="41076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en-US" sz="14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N </a:t>
                      </a: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п/п</a:t>
                      </a:r>
                      <a:endParaRPr sz="1400" b="1" strike="noStrike" spc="-1">
                        <a:latin typeface="Arial"/>
                      </a:endParaRPr>
                    </a:p>
                  </a:txBody>
                  <a:tcPr marL="3600" marR="3600" anchor="t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Наименование показателя среднего общего образования</a:t>
                      </a:r>
                      <a:endParaRPr sz="1400" b="1" strike="noStrike" spc="-1">
                        <a:latin typeface="Arial"/>
                      </a:endParaRPr>
                    </a:p>
                  </a:txBody>
                  <a:tcPr marL="3600" marR="3600" anchor="t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Критериальное значение</a:t>
                      </a:r>
                      <a:endParaRPr sz="1400" b="1" strike="noStrike" spc="-1">
                        <a:latin typeface="Arial"/>
                      </a:endParaRPr>
                    </a:p>
                  </a:txBody>
                  <a:tcPr marL="3600" marR="3600" anchor="t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Количество баллов</a:t>
                      </a:r>
                      <a:endParaRPr sz="1400" b="1" strike="noStrike" spc="-1">
                        <a:latin typeface="Arial"/>
                      </a:endParaRPr>
                    </a:p>
                  </a:txBody>
                  <a:tcPr marL="3600" marR="3600" anchor="t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rgbClr val="E3E3E3"/>
                    </a:solidFill>
                  </a:tcPr>
                </a:tc>
              </a:tr>
              <a:tr h="210959">
                <a:tc rowSpan="2"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sz="1400" b="1" strike="noStrike" spc="-1">
                        <a:latin typeface="Arial"/>
                      </a:endParaRPr>
                    </a:p>
                  </a:txBody>
                  <a:tcPr marL="3600" marR="3600" anchor="t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rgbClr val="E3E3E3"/>
                    </a:solidFill>
                  </a:tcPr>
                </a:tc>
                <a:tc rowSpan="2">
                  <a:txBody>
                    <a:bodyPr/>
                    <a:p>
                      <a:pPr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Наличие электронной информационно-образовательной среды - АП</a:t>
                      </a:r>
                      <a:r>
                        <a:rPr lang="ru-RU" sz="1400" b="0" strike="noStrike" spc="-1" baseline="-2500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3600" marR="3600" anchor="t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Имеется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3600" marR="3600" anchor="t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3600" marR="3600" anchor="t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rgbClr val="E3E3E3"/>
                    </a:solidFill>
                  </a:tcPr>
                </a:tc>
              </a:tr>
              <a:tr h="225360">
                <a:tc vMerge="1"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marL="90000" marR="90000" anchor="t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marL="90000" marR="90000" anchor="t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Не имеется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3600" marR="3600" anchor="t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3600" marR="3600" anchor="t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rgbClr val="E3E3E3"/>
                    </a:solidFill>
                  </a:tcPr>
                </a:tc>
              </a:tr>
              <a:tr h="410760">
                <a:tc rowSpan="2"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sz="1400" b="1" strike="noStrike" spc="-1">
                        <a:latin typeface="Arial"/>
                      </a:endParaRPr>
                    </a:p>
                  </a:txBody>
                  <a:tcPr marL="3600" marR="3600" anchor="t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rgbClr val="E3E3E3"/>
                    </a:solidFill>
                  </a:tcPr>
                </a:tc>
                <a:tc rowSpan="2">
                  <a:txBody>
                    <a:bodyPr/>
                    <a:p>
                      <a:pPr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Участие обучающихся в оценочных мероприятиях, проведенных в рамках мониторинга системы образования, - АП</a:t>
                      </a:r>
                      <a:r>
                        <a:rPr lang="ru-RU" sz="1400" b="0" strike="noStrike" spc="-1" baseline="-2500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3600" marR="3600" anchor="t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Принимали участие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3600" marR="3600" anchor="t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3600" marR="3600" anchor="t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rgbClr val="E3E3E3"/>
                    </a:solidFill>
                  </a:tcPr>
                </a:tc>
              </a:tr>
              <a:tr h="410760">
                <a:tc vMerge="1"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marL="90000" marR="90000" anchor="t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marL="90000" marR="90000" anchor="t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Не принимали участие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3600" marR="3600" anchor="t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3600" marR="3600" anchor="t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rgbClr val="E3E3E3"/>
                    </a:solidFill>
                  </a:tcPr>
                </a:tc>
              </a:tr>
              <a:tr h="210959">
                <a:tc rowSpan="3"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 sz="1400" b="1" strike="noStrike" spc="-1">
                        <a:latin typeface="Arial"/>
                      </a:endParaRPr>
                    </a:p>
                  </a:txBody>
                  <a:tcPr marL="3600" marR="3600" anchor="t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rgbClr val="E3E3E3"/>
                    </a:solidFill>
                  </a:tcPr>
                </a:tc>
                <a:tc rowSpan="3">
                  <a:txBody>
                    <a:bodyPr/>
                    <a:p>
                      <a:pPr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Доля педагогических работников, имеющих первую или высшую квалификационные категории, ученое звание и (или) ученую степень и (или) лиц, приравненных к ним, в общей численности педагогических работников, участвующих в реализации основной образовательной программы среднего общего образования, - АП</a:t>
                      </a:r>
                      <a:r>
                        <a:rPr lang="ru-RU" sz="1400" b="0" strike="noStrike" spc="-1" baseline="-2500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3600" marR="3600" anchor="t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50% и более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3600" marR="3600" anchor="t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3600" marR="3600" anchor="t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rgbClr val="E3E3E3"/>
                    </a:solidFill>
                  </a:tcPr>
                </a:tc>
              </a:tr>
              <a:tr h="210959">
                <a:tc vMerge="1"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marL="90000" marR="90000" anchor="t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marL="90000" marR="90000" anchor="t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20% - 49%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3600" marR="3600" anchor="t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3600" marR="3600" anchor="t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rgbClr val="E3E3E3"/>
                    </a:solidFill>
                  </a:tcPr>
                </a:tc>
              </a:tr>
              <a:tr h="453960">
                <a:tc vMerge="1"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marL="90000" marR="90000" anchor="t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marL="90000" marR="90000" anchor="t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Менее 20%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3600" marR="3600" anchor="t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3600" marR="3600" anchor="t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rgbClr val="E3E3E3"/>
                    </a:solidFill>
                  </a:tcPr>
                </a:tc>
              </a:tr>
              <a:tr h="210959">
                <a:tc rowSpan="3"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endParaRPr sz="1400" b="1" strike="noStrike" spc="-1">
                        <a:latin typeface="Arial"/>
                      </a:endParaRPr>
                    </a:p>
                  </a:txBody>
                  <a:tcPr marL="3600" marR="3600" anchor="t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rgbClr val="E3E3E3"/>
                    </a:solidFill>
                  </a:tcPr>
                </a:tc>
                <a:tc rowSpan="3">
                  <a:txBody>
                    <a:bodyPr/>
                    <a:p>
                      <a:pPr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Доля педагогических работников, прошедших повышение квалификации по профилю педагогической деятельности за последние 3 года, в общем числе педагогических работников, участвующих в реализации основной образовательной программы среднего общего образования, - АП</a:t>
                      </a:r>
                      <a:r>
                        <a:rPr lang="ru-RU" sz="1400" b="0" strike="noStrike" spc="-1" baseline="-2500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3600" marR="3600" anchor="t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90% и более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3600" marR="3600" anchor="t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3600" marR="3600" anchor="t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rgbClr val="E3E3E3"/>
                    </a:solidFill>
                  </a:tcPr>
                </a:tc>
              </a:tr>
              <a:tr h="210959">
                <a:tc vMerge="1"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marL="90000" marR="90000" anchor="t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marL="90000" marR="90000" anchor="t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70% - 89%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3600" marR="3600" anchor="t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3600" marR="3600" anchor="t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rgbClr val="E3E3E3"/>
                    </a:solidFill>
                  </a:tcPr>
                </a:tc>
              </a:tr>
              <a:tr h="416520">
                <a:tc vMerge="1"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marL="90000" marR="90000" anchor="t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marL="90000" marR="90000" anchor="t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Менее 70%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3600" marR="3600" anchor="t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3600" marR="3600" anchor="t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rgbClr val="E3E3E3"/>
                    </a:solidFill>
                  </a:tcPr>
                </a:tc>
              </a:tr>
              <a:tr h="210959">
                <a:tc rowSpan="3"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endParaRPr sz="1400" b="1" strike="noStrike" spc="-1">
                        <a:latin typeface="Arial"/>
                      </a:endParaRPr>
                    </a:p>
                  </a:txBody>
                  <a:tcPr marL="3600" marR="3600" anchor="t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rgbClr val="E3E3E3"/>
                    </a:solidFill>
                  </a:tcPr>
                </a:tc>
                <a:tc rowSpan="3">
                  <a:txBody>
                    <a:bodyPr/>
                    <a:p>
                      <a:pPr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Доля выпускников, не набравших минимальное количество баллов по обязательным учебным предметам при прохождении государственной итоговой аттестации по основной образовательной программе среднего общего образования, от общего количества выпускников, - АП</a:t>
                      </a:r>
                      <a:r>
                        <a:rPr lang="ru-RU" sz="1400" b="0" strike="noStrike" spc="-1" baseline="-25000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3600" marR="3600" anchor="t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Менее 5%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3600" marR="3600" anchor="t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3600" marR="3600" anchor="t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rgbClr val="E3E3E3"/>
                    </a:solidFill>
                  </a:tcPr>
                </a:tc>
              </a:tr>
              <a:tr h="210959">
                <a:tc vMerge="1"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marL="90000" marR="90000" anchor="t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marL="90000" marR="90000" anchor="t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5% - 9%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3600" marR="3600" anchor="t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3600" marR="3600" anchor="t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rgbClr val="E3E3E3"/>
                    </a:solidFill>
                  </a:tcPr>
                </a:tc>
              </a:tr>
              <a:tr h="486360">
                <a:tc vMerge="1"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marL="90000" marR="90000" anchor="t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marL="90000" marR="90000" anchor="t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10% и более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3600" marR="3600" anchor="t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3600" marR="3600" anchor="t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rgbClr val="E3E3E3"/>
                    </a:solidFill>
                  </a:tcPr>
                </a:tc>
              </a:tr>
              <a:tr h="210959">
                <a:tc rowSpan="3"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  <a:endParaRPr sz="1400" b="1" strike="noStrike" spc="-1">
                        <a:latin typeface="Arial"/>
                      </a:endParaRPr>
                    </a:p>
                  </a:txBody>
                  <a:tcPr marL="3600" marR="3600" anchor="t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rgbClr val="E3E3E3"/>
                    </a:solidFill>
                  </a:tcPr>
                </a:tc>
                <a:tc rowSpan="3">
                  <a:txBody>
                    <a:bodyPr/>
                    <a:p>
                      <a:pPr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Доля выпускников, получивших допуск к государственной итоговой аттестации по основной образовательной программе среднего общего образования (без учета повторного написания итогового сочинения (изложения) и (или) ликвидации академической задолженности), от общего количества выпускников - АП</a:t>
                      </a:r>
                      <a:r>
                        <a:rPr lang="ru-RU" sz="1400" b="0" strike="noStrike" spc="-1" baseline="-25000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3600" marR="3600" anchor="t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90% и более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3600" marR="3600" anchor="t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3600" marR="3600" anchor="t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rgbClr val="E3E3E3"/>
                    </a:solidFill>
                  </a:tcPr>
                </a:tc>
              </a:tr>
              <a:tr h="210959">
                <a:tc vMerge="1"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marL="90000" marR="90000" anchor="t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marL="90000" marR="90000" anchor="t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80% - 89%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3600" marR="3600" anchor="t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3600" marR="3600" anchor="t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rgbClr val="E3E3E3"/>
                    </a:solidFill>
                  </a:tcPr>
                </a:tc>
              </a:tr>
              <a:tr h="353880">
                <a:tc vMerge="1"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marL="90000" marR="90000" anchor="t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marL="90000" marR="90000" anchor="t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Менее 80%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3600" marR="3600" anchor="t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3600" marR="3600" anchor="t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rgbClr val="E3E3E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0" name="Прямоугольник 7"/>
          <p:cNvSpPr/>
          <p:nvPr/>
        </p:nvSpPr>
        <p:spPr bwMode="auto">
          <a:xfrm>
            <a:off x="2520000" y="334800"/>
            <a:ext cx="8099280" cy="564480"/>
          </a:xfrm>
          <a:prstGeom prst="rect">
            <a:avLst/>
          </a:prstGeom>
          <a:solidFill>
            <a:srgbClr val="423D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75600" rIns="0" bIns="75600" anchor="ctr">
            <a:noAutofit/>
          </a:bodyPr>
          <a:p>
            <a:pPr algn="ctr">
              <a:lnSpc>
                <a:spcPct val="100000"/>
              </a:lnSpc>
              <a:buNone/>
              <a:defRPr/>
            </a:pPr>
            <a:r>
              <a:rPr lang="ru-RU" sz="1800" b="1" strike="noStrike" spc="-1">
                <a:solidFill>
                  <a:srgbClr val="FFFFFF"/>
                </a:solidFill>
                <a:latin typeface="Arial"/>
                <a:ea typeface="DejaVu Sans"/>
              </a:rPr>
              <a:t>ПОКАЗАТЕЛИ АККРЕДИТАЦИОННОГО МОНИТОРИНГА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  <a:defRPr/>
            </a:pPr>
            <a:r>
              <a:rPr lang="ru-RU" sz="1800" b="1" strike="noStrike" spc="-1">
                <a:solidFill>
                  <a:srgbClr val="FFFFFF"/>
                </a:solidFill>
                <a:latin typeface="Arial"/>
                <a:ea typeface="DejaVu Sans"/>
              </a:rPr>
              <a:t>СРЕДНЕЕ ПРОФЕССИОНАЛЬНОЕ ОБРАЗОВАНИЕ</a:t>
            </a:r>
            <a:endParaRPr lang="ru-RU" sz="1800" b="0" strike="noStrike" spc="-1">
              <a:latin typeface="Arial"/>
            </a:endParaRPr>
          </a:p>
        </p:txBody>
      </p:sp>
      <p:graphicFrame>
        <p:nvGraphicFramePr>
          <p:cNvPr id="201" name="Таблица 2"/>
          <p:cNvGraphicFramePr>
            <a:graphicFrameLocks xmlns:a="http://schemas.openxmlformats.org/drawingml/2006/main"/>
          </p:cNvGraphicFramePr>
          <p:nvPr/>
        </p:nvGraphicFramePr>
        <p:xfrm>
          <a:off x="159120" y="960120"/>
          <a:ext cx="12240720" cy="5448960"/>
        </p:xfrm>
        <a:graphic>
          <a:graphicData uri="http://schemas.openxmlformats.org/drawingml/2006/table">
            <a:tbl>
              <a:tblPr firstRow="0" firstCol="0" lastRow="0" lastCol="0" bandRow="0" bandCol="0"/>
              <a:tblGrid>
                <a:gridCol w="504000"/>
                <a:gridCol w="8496720"/>
                <a:gridCol w="2232000"/>
                <a:gridCol w="1008360"/>
              </a:tblGrid>
              <a:tr h="49140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en-US" sz="12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N </a:t>
                      </a: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п/п</a:t>
                      </a:r>
                      <a:endParaRPr sz="1200" b="1" strike="noStrike" spc="-1">
                        <a:latin typeface="Arial"/>
                      </a:endParaRPr>
                    </a:p>
                  </a:txBody>
                  <a:tcPr marL="2880" marR="2880" anchor="t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Наименование показателя мониторинга</a:t>
                      </a:r>
                      <a:endParaRPr sz="1200" b="1" strike="noStrike" spc="-1">
                        <a:latin typeface="Arial"/>
                      </a:endParaRPr>
                    </a:p>
                  </a:txBody>
                  <a:tcPr marL="2880" marR="2880" anchor="t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Критериальное значение</a:t>
                      </a:r>
                      <a:endParaRPr sz="1200" b="1" strike="noStrike" spc="-1">
                        <a:latin typeface="Arial"/>
                      </a:endParaRPr>
                    </a:p>
                  </a:txBody>
                  <a:tcPr marL="2880" marR="2880" anchor="t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Количество баллов</a:t>
                      </a:r>
                      <a:endParaRPr sz="1200" b="1" strike="noStrike" spc="-1">
                        <a:latin typeface="Arial"/>
                      </a:endParaRPr>
                    </a:p>
                  </a:txBody>
                  <a:tcPr marL="2880" marR="2880" anchor="t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rgbClr val="E3E3E3"/>
                    </a:solidFill>
                  </a:tcPr>
                </a:tc>
              </a:tr>
              <a:tr h="209520">
                <a:tc rowSpan="2"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sz="1200" b="1" strike="noStrike" spc="-1">
                        <a:latin typeface="Arial"/>
                      </a:endParaRPr>
                    </a:p>
                  </a:txBody>
                  <a:tcPr marL="2880" marR="2880" anchor="t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rgbClr val="E3E3E3"/>
                    </a:solidFill>
                  </a:tcPr>
                </a:tc>
                <a:tc rowSpan="2">
                  <a:txBody>
                    <a:bodyPr/>
                    <a:p>
                      <a:pPr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Наличие электронной информационно-образовательной среды - АП</a:t>
                      </a:r>
                      <a:r>
                        <a:rPr lang="ru-RU" sz="1200" b="0" strike="noStrike" spc="-1" baseline="-2500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2880" marR="2880" anchor="t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Имеется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2880" marR="2880" anchor="t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2880" marR="2880" anchor="t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rgbClr val="E3E3E3"/>
                    </a:solidFill>
                  </a:tcPr>
                </a:tc>
              </a:tr>
              <a:tr h="209520">
                <a:tc vMerge="1"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marL="90000" marR="90000" anchor="t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marL="90000" marR="90000" anchor="t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Не имеется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2880" marR="2880" anchor="t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2880" marR="2880" anchor="t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rgbClr val="E3E3E3"/>
                    </a:solidFill>
                  </a:tcPr>
                </a:tc>
              </a:tr>
              <a:tr h="209520">
                <a:tc rowSpan="3"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sz="1200" b="1" strike="noStrike" spc="-1">
                        <a:latin typeface="Arial"/>
                      </a:endParaRPr>
                    </a:p>
                  </a:txBody>
                  <a:tcPr marL="2880" marR="2880" anchor="t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rgbClr val="E3E3E3"/>
                    </a:solidFill>
                  </a:tcPr>
                </a:tc>
                <a:tc rowSpan="3">
                  <a:txBody>
                    <a:bodyPr/>
                    <a:p>
                      <a:pPr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Доля выпускников, трудоустроившихся в течение календарного года, следующего за годом выпуска, в общей численности выпускников по образовательной программе среднего профессионального образования - АП</a:t>
                      </a:r>
                      <a:r>
                        <a:rPr lang="ru-RU" sz="1200" b="0" strike="noStrike" spc="-1" baseline="-2500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2880" marR="2880" anchor="t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51% и более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2880" marR="2880" anchor="t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20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2880" marR="2880" anchor="t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rgbClr val="E3E3E3"/>
                    </a:solidFill>
                  </a:tcPr>
                </a:tc>
              </a:tr>
              <a:tr h="209520">
                <a:tc vMerge="1"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marL="90000" marR="90000" anchor="t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marL="90000" marR="90000" anchor="t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31% - 50%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2880" marR="2880" anchor="t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2880" marR="2880" anchor="t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rgbClr val="E3E3E3"/>
                    </a:solidFill>
                  </a:tcPr>
                </a:tc>
              </a:tr>
              <a:tr h="223558">
                <a:tc vMerge="1"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marL="90000" marR="90000" anchor="t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marL="90000" marR="90000" anchor="t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Менее 31%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2880" marR="2880" anchor="t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2880" marR="2880" anchor="t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rgbClr val="E3E3E3"/>
                    </a:solidFill>
                  </a:tcPr>
                </a:tc>
              </a:tr>
              <a:tr h="209520">
                <a:tc rowSpan="2"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 sz="1200" b="1" strike="noStrike" spc="-1">
                        <a:latin typeface="Arial"/>
                      </a:endParaRPr>
                    </a:p>
                  </a:txBody>
                  <a:tcPr marL="2880" marR="2880" anchor="t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rgbClr val="E3E3E3"/>
                    </a:solidFill>
                  </a:tcPr>
                </a:tc>
                <a:tc rowSpan="2">
                  <a:txBody>
                    <a:bodyPr/>
                    <a:p>
                      <a:pPr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Участие обучающихся образовательной организации в оценочных процедурах, проведенных в рамках мониторинга системы образования, - АП</a:t>
                      </a:r>
                      <a:r>
                        <a:rPr lang="ru-RU" sz="1200" b="0" strike="noStrike" spc="-1" baseline="-2500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2880" marR="2880" anchor="t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Принимали участие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2880" marR="2880" anchor="t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2880" marR="2880" anchor="t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rgbClr val="E3E3E3"/>
                    </a:solidFill>
                  </a:tcPr>
                </a:tc>
              </a:tr>
              <a:tr h="378000">
                <a:tc vMerge="1"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marL="90000" marR="90000" anchor="t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marL="90000" marR="90000" anchor="t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Не принимали участие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2880" marR="2880" anchor="t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2880" marR="2880" anchor="t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rgbClr val="E3E3E3"/>
                    </a:solidFill>
                  </a:tcPr>
                </a:tc>
              </a:tr>
              <a:tr h="409320">
                <a:tc rowSpan="2"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endParaRPr sz="1200" b="1" strike="noStrike" spc="-1">
                        <a:latin typeface="Arial"/>
                      </a:endParaRPr>
                    </a:p>
                  </a:txBody>
                  <a:tcPr marL="2880" marR="2880" anchor="t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rgbClr val="E3E3E3"/>
                    </a:solidFill>
                  </a:tcPr>
                </a:tc>
                <a:tc rowSpan="2">
                  <a:txBody>
                    <a:bodyPr/>
                    <a:p>
                      <a:pPr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Медианный результат предшествующей аттестации обучающихся образовательной организации в форме демонстрационного экзамена по образовательной программе среднего профессионального образования (если образовательной программой предусмотрено наличие демонстрационного экзамена) - АП</a:t>
                      </a:r>
                      <a:r>
                        <a:rPr lang="ru-RU" sz="1200" b="0" strike="noStrike" spc="-1" baseline="-2500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2880" marR="2880" anchor="t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Выше или равен медианному значению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2880" marR="2880" anchor="t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2880" marR="2880" anchor="t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rgbClr val="E3E3E3"/>
                    </a:solidFill>
                  </a:tcPr>
                </a:tc>
              </a:tr>
              <a:tr h="415800">
                <a:tc vMerge="1"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marL="90000" marR="90000" anchor="t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marL="90000" marR="90000" anchor="t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Меньше медианного значения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2880" marR="2880" anchor="t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2880" marR="2880" anchor="t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rgbClr val="E3E3E3"/>
                    </a:solidFill>
                  </a:tcPr>
                </a:tc>
              </a:tr>
              <a:tr h="209520">
                <a:tc rowSpan="2"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endParaRPr sz="1200" b="1" strike="noStrike" spc="-1">
                        <a:latin typeface="Arial"/>
                      </a:endParaRPr>
                    </a:p>
                  </a:txBody>
                  <a:tcPr marL="2880" marR="2880" anchor="t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rgbClr val="E3E3E3"/>
                    </a:solidFill>
                  </a:tcPr>
                </a:tc>
                <a:tc rowSpan="2">
                  <a:txBody>
                    <a:bodyPr/>
                    <a:p>
                      <a:pPr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Доля педагогических работников, обеспечивающих освоение обучающимися профессиональных модулей образовательной программы среднего профессионального образования, имеющих опыт деятельности не менее одного года в организациях, направление деятельности которых соответствует области профессиональной деятельности, в общей численности педагогических работников, участвующих в реализации профессиональных модулей соответствующей образовательной программы среднего профессионального образования, - АП</a:t>
                      </a:r>
                      <a:r>
                        <a:rPr lang="ru-RU" sz="1200" b="0" strike="noStrike" spc="-1" baseline="-25000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2880" marR="2880" anchor="t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25% и более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2880" marR="2880" anchor="t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2880" marR="2880" anchor="t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rgbClr val="E3E3E3"/>
                    </a:solidFill>
                  </a:tcPr>
                </a:tc>
              </a:tr>
              <a:tr h="1027080">
                <a:tc vMerge="1"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marL="90000" marR="90000" anchor="t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marL="90000" marR="90000" anchor="t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Менее 25%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2880" marR="2880" anchor="t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2880" marR="2880" anchor="t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rgbClr val="E3E3E3"/>
                    </a:solidFill>
                  </a:tcPr>
                </a:tc>
              </a:tr>
              <a:tr h="209520">
                <a:tc rowSpan="3"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  <a:endParaRPr sz="1200" b="1" strike="noStrike" spc="-1">
                        <a:latin typeface="Arial"/>
                      </a:endParaRPr>
                    </a:p>
                  </a:txBody>
                  <a:tcPr marL="2880" marR="2880" anchor="t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rgbClr val="E3E3E3"/>
                    </a:solidFill>
                  </a:tcPr>
                </a:tc>
                <a:tc rowSpan="3">
                  <a:txBody>
                    <a:bodyPr/>
                    <a:p>
                      <a:pPr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Доля педагогических работников, имеющих первую или высшую квалификационные категории, ученое звание и (или) ученую степень и (или) лиц, приравненных к ним, в общей численности педагогических работников, участвующих в реализации соответствующей образовательной программы среднего профессионального образования, - АП</a:t>
                      </a:r>
                      <a:r>
                        <a:rPr lang="ru-RU" sz="1200" b="0" strike="noStrike" spc="-1" baseline="-25000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2880" marR="2880" anchor="t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Более или равна 25%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2880" marR="2880" anchor="t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2880" marR="2880" anchor="t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rgbClr val="E3E3E3"/>
                    </a:solidFill>
                  </a:tcPr>
                </a:tc>
              </a:tr>
              <a:tr h="209520">
                <a:tc vMerge="1"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marL="90000" marR="90000" anchor="t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marL="90000" marR="90000" anchor="t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10 - 24%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2880" marR="2880" anchor="t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2880" marR="2880" anchor="t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rgbClr val="E3E3E3"/>
                    </a:solidFill>
                  </a:tcPr>
                </a:tc>
              </a:tr>
              <a:tr h="479160">
                <a:tc vMerge="1"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marL="90000" marR="90000" anchor="t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marL="90000" marR="90000" anchor="t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Менее 10%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2880" marR="2880" anchor="t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2880" marR="2880" anchor="t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rgbClr val="E3E3E3"/>
                    </a:solidFill>
                  </a:tcPr>
                </a:tc>
              </a:tr>
              <a:tr h="209520">
                <a:tc rowSpan="2"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  <a:endParaRPr sz="1200" b="1" strike="noStrike" spc="-1">
                        <a:latin typeface="Arial"/>
                      </a:endParaRPr>
                    </a:p>
                  </a:txBody>
                  <a:tcPr marL="2880" marR="2880" anchor="t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rgbClr val="E3E3E3"/>
                    </a:solidFill>
                  </a:tcPr>
                </a:tc>
                <a:tc rowSpan="2">
                  <a:txBody>
                    <a:bodyPr/>
                    <a:p>
                      <a:pPr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Наличие внутренней системы оценки качества образования - АП</a:t>
                      </a:r>
                      <a:r>
                        <a:rPr lang="ru-RU" sz="1200" b="0" strike="noStrike" spc="-1" baseline="-25000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2880" marR="2880" anchor="t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Имеется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2880" marR="2880" anchor="t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2880" marR="2880" anchor="t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rgbClr val="E3E3E3"/>
                    </a:solidFill>
                  </a:tcPr>
                </a:tc>
              </a:tr>
              <a:tr h="209520">
                <a:tc vMerge="1"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marL="90000" marR="90000" anchor="t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marL="90000" marR="90000" anchor="t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Не имеется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2880" marR="2880" anchor="t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2880" marR="2880" anchor="t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rgbClr val="E3E3E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2" name="Прямоугольник 7"/>
          <p:cNvSpPr/>
          <p:nvPr/>
        </p:nvSpPr>
        <p:spPr bwMode="auto">
          <a:xfrm>
            <a:off x="2520000" y="334800"/>
            <a:ext cx="8099280" cy="815760"/>
          </a:xfrm>
          <a:prstGeom prst="rect">
            <a:avLst/>
          </a:prstGeom>
          <a:solidFill>
            <a:srgbClr val="423D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75600" rIns="0" bIns="75600" anchor="ctr">
            <a:noAutofit/>
          </a:bodyPr>
          <a:p>
            <a:pPr algn="ctr">
              <a:lnSpc>
                <a:spcPct val="100000"/>
              </a:lnSpc>
              <a:buNone/>
              <a:defRPr/>
            </a:pPr>
            <a:r>
              <a:rPr lang="ru-RU" sz="1800" b="1" strike="noStrike" spc="-1">
                <a:solidFill>
                  <a:srgbClr val="FFFFFF"/>
                </a:solidFill>
                <a:latin typeface="Arial"/>
                <a:ea typeface="DejaVu Sans"/>
              </a:rPr>
              <a:t>МЕТОДИКА РАСЧЕТА ПОКАЗАТЕЛЕЙ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  <a:defRPr/>
            </a:pPr>
            <a:r>
              <a:rPr lang="ru-RU" sz="1800" b="1" strike="noStrike" spc="-1">
                <a:solidFill>
                  <a:srgbClr val="FFFFFF"/>
                </a:solidFill>
                <a:latin typeface="Arial"/>
                <a:ea typeface="DejaVu Sans"/>
              </a:rPr>
              <a:t>МИНИМАЛЬНЫЕ ЗНАЧЕНИЯ</a:t>
            </a:r>
            <a:endParaRPr lang="ru-RU" sz="1800" b="0" strike="noStrike" spc="-1">
              <a:latin typeface="Arial"/>
            </a:endParaRPr>
          </a:p>
        </p:txBody>
      </p:sp>
      <p:graphicFrame>
        <p:nvGraphicFramePr>
          <p:cNvPr id="203" name="Таблица 3"/>
          <p:cNvGraphicFramePr>
            <a:graphicFrameLocks xmlns:a="http://schemas.openxmlformats.org/drawingml/2006/main"/>
          </p:cNvGraphicFramePr>
          <p:nvPr/>
        </p:nvGraphicFramePr>
        <p:xfrm>
          <a:off x="2304000" y="2231640"/>
          <a:ext cx="8531640" cy="4007519"/>
        </p:xfrm>
        <a:graphic>
          <a:graphicData uri="http://schemas.openxmlformats.org/drawingml/2006/table">
            <a:tbl>
              <a:tblPr firstRow="0" firstCol="0" lastRow="0" lastCol="0" bandRow="0" bandCol="0"/>
              <a:tblGrid>
                <a:gridCol w="4266000"/>
                <a:gridCol w="4266000"/>
              </a:tblGrid>
              <a:tr h="94176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начальное общее образование</a:t>
                      </a:r>
                      <a:endParaRPr lang="ru-RU" sz="20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  <a:defRPr/>
                      </a:pPr>
                      <a:endParaRPr lang="ru-RU" sz="20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  <a:defRPr/>
                      </a:pPr>
                      <a:endParaRPr lang="ru-RU" sz="2000" b="0" strike="noStrike" spc="-1">
                        <a:latin typeface="Arial"/>
                      </a:endParaRPr>
                    </a:p>
                  </a:txBody>
                  <a:tcPr marL="91440" marR="91440" anchor="t">
                    <a:lnL w="12240" algn="ctr">
                      <a:solidFill>
                        <a:srgbClr val="A5A5A5"/>
                      </a:solidFill>
                    </a:lnL>
                    <a:lnR w="12240" algn="ctr">
                      <a:solidFill>
                        <a:srgbClr val="A5A5A5"/>
                      </a:solidFill>
                    </a:lnR>
                    <a:lnT w="12240" algn="ctr">
                      <a:solidFill>
                        <a:srgbClr val="A5A5A5"/>
                      </a:solidFill>
                    </a:lnT>
                    <a:lnB w="12240" algn="ctr">
                      <a:solidFill>
                        <a:srgbClr val="A5A5A5"/>
                      </a:solidFill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не менее 30 баллов 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91440" marR="91440" anchor="t">
                    <a:lnL w="12240" algn="ctr">
                      <a:solidFill>
                        <a:srgbClr val="A5A5A5"/>
                      </a:solidFill>
                    </a:lnL>
                    <a:lnR w="12240" algn="ctr">
                      <a:solidFill>
                        <a:srgbClr val="A5A5A5"/>
                      </a:solidFill>
                    </a:lnR>
                    <a:lnT w="12240" algn="ctr">
                      <a:solidFill>
                        <a:srgbClr val="A5A5A5"/>
                      </a:solidFill>
                    </a:lnT>
                    <a:lnB w="12240" algn="ctr">
                      <a:solidFill>
                        <a:srgbClr val="A5A5A5"/>
                      </a:solidFill>
                    </a:lnB>
                    <a:solidFill>
                      <a:srgbClr val="F0F0F0"/>
                    </a:solidFill>
                  </a:tcPr>
                </a:tc>
              </a:tr>
              <a:tr h="102204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основное общее образование</a:t>
                      </a:r>
                      <a:endParaRPr lang="ru-RU" sz="20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  <a:defRPr/>
                      </a:pPr>
                      <a:endParaRPr lang="ru-RU" sz="2000" b="0" strike="noStrike" spc="-1">
                        <a:latin typeface="Arial"/>
                      </a:endParaRPr>
                    </a:p>
                  </a:txBody>
                  <a:tcPr marL="91440" marR="91440" anchor="t">
                    <a:lnL w="12240" algn="ctr">
                      <a:solidFill>
                        <a:srgbClr val="A5A5A5"/>
                      </a:solidFill>
                    </a:lnL>
                    <a:lnR w="12240" algn="ctr">
                      <a:solidFill>
                        <a:srgbClr val="A5A5A5"/>
                      </a:solidFill>
                    </a:lnR>
                    <a:lnT w="12240" algn="ctr">
                      <a:solidFill>
                        <a:srgbClr val="A5A5A5"/>
                      </a:solidFill>
                    </a:lnT>
                    <a:lnB w="12240" algn="ctr">
                      <a:solidFill>
                        <a:srgbClr val="A5A5A5"/>
                      </a:solidFill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не менее 30 баллов </a:t>
                      </a:r>
                      <a:endParaRPr lang="ru-RU" sz="20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  <a:defRPr/>
                      </a:pPr>
                      <a:endParaRPr lang="ru-RU" sz="2000" b="0" strike="noStrike" spc="-1">
                        <a:latin typeface="Arial"/>
                      </a:endParaRPr>
                    </a:p>
                  </a:txBody>
                  <a:tcPr marL="91440" marR="91440" anchor="t">
                    <a:lnL w="12240" algn="ctr">
                      <a:solidFill>
                        <a:srgbClr val="A5A5A5"/>
                      </a:solidFill>
                    </a:lnL>
                    <a:lnR w="12240" algn="ctr">
                      <a:solidFill>
                        <a:srgbClr val="A5A5A5"/>
                      </a:solidFill>
                    </a:lnR>
                    <a:lnT w="12240" algn="ctr">
                      <a:solidFill>
                        <a:srgbClr val="A5A5A5"/>
                      </a:solidFill>
                    </a:lnT>
                    <a:lnB w="12240" algn="ctr">
                      <a:solidFill>
                        <a:srgbClr val="A5A5A5"/>
                      </a:solidFill>
                    </a:lnB>
                    <a:solidFill>
                      <a:srgbClr val="E0E0E0"/>
                    </a:solidFill>
                  </a:tcPr>
                </a:tc>
              </a:tr>
              <a:tr h="102204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среднее общее образование</a:t>
                      </a:r>
                      <a:endParaRPr lang="ru-RU" sz="20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  <a:defRPr/>
                      </a:pPr>
                      <a:endParaRPr lang="ru-RU" sz="2000" b="0" strike="noStrike" spc="-1">
                        <a:latin typeface="Arial"/>
                      </a:endParaRPr>
                    </a:p>
                  </a:txBody>
                  <a:tcPr marL="91440" marR="91440" anchor="t">
                    <a:lnL w="12240" algn="ctr">
                      <a:solidFill>
                        <a:srgbClr val="A5A5A5"/>
                      </a:solidFill>
                    </a:lnL>
                    <a:lnR w="12240" algn="ctr">
                      <a:solidFill>
                        <a:srgbClr val="A5A5A5"/>
                      </a:solidFill>
                    </a:lnR>
                    <a:lnT w="12240" algn="ctr">
                      <a:solidFill>
                        <a:srgbClr val="A5A5A5"/>
                      </a:solidFill>
                    </a:lnT>
                    <a:lnB w="12240" algn="ctr">
                      <a:solidFill>
                        <a:srgbClr val="A5A5A5"/>
                      </a:solidFill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не менее 30 баллов </a:t>
                      </a:r>
                      <a:endParaRPr lang="ru-RU" sz="20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  <a:defRPr/>
                      </a:pPr>
                      <a:endParaRPr lang="ru-RU" sz="2000" b="0" strike="noStrike" spc="-1">
                        <a:latin typeface="Arial"/>
                      </a:endParaRPr>
                    </a:p>
                  </a:txBody>
                  <a:tcPr marL="91440" marR="91440" anchor="t">
                    <a:lnL w="12240" algn="ctr">
                      <a:solidFill>
                        <a:srgbClr val="A5A5A5"/>
                      </a:solidFill>
                    </a:lnL>
                    <a:lnR w="12240" algn="ctr">
                      <a:solidFill>
                        <a:srgbClr val="A5A5A5"/>
                      </a:solidFill>
                    </a:lnR>
                    <a:lnT w="12240" algn="ctr">
                      <a:solidFill>
                        <a:srgbClr val="A5A5A5"/>
                      </a:solidFill>
                    </a:lnT>
                    <a:lnB w="12240" algn="ctr">
                      <a:solidFill>
                        <a:srgbClr val="A5A5A5"/>
                      </a:solidFill>
                    </a:lnB>
                    <a:solidFill>
                      <a:srgbClr val="F0F0F0"/>
                    </a:solidFill>
                  </a:tcPr>
                </a:tc>
              </a:tr>
              <a:tr h="102204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среднее профессиональное образование 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91440" marR="91440" anchor="t">
                    <a:lnL w="12240" algn="ctr">
                      <a:solidFill>
                        <a:srgbClr val="A5A5A5"/>
                      </a:solidFill>
                    </a:lnL>
                    <a:lnR w="12240" algn="ctr">
                      <a:solidFill>
                        <a:srgbClr val="A5A5A5"/>
                      </a:solidFill>
                    </a:lnR>
                    <a:lnT w="12240" algn="ctr">
                      <a:solidFill>
                        <a:srgbClr val="A5A5A5"/>
                      </a:solidFill>
                    </a:lnT>
                    <a:lnB w="12240" algn="ctr">
                      <a:solidFill>
                        <a:srgbClr val="A5A5A5"/>
                      </a:solidFill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от 25 до 40 баллов 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91440" marR="91440" anchor="t">
                    <a:lnL w="12240" algn="ctr">
                      <a:solidFill>
                        <a:srgbClr val="A5A5A5"/>
                      </a:solidFill>
                    </a:lnL>
                    <a:lnR w="12240" algn="ctr">
                      <a:solidFill>
                        <a:srgbClr val="A5A5A5"/>
                      </a:solidFill>
                    </a:lnR>
                    <a:lnT w="12240" algn="ctr">
                      <a:solidFill>
                        <a:srgbClr val="A5A5A5"/>
                      </a:solidFill>
                    </a:lnT>
                    <a:lnB w="12240" algn="ctr">
                      <a:solidFill>
                        <a:srgbClr val="A5A5A5"/>
                      </a:solidFill>
                    </a:lnB>
                    <a:solidFill>
                      <a:srgbClr val="E0E0E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_rels/theme3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ppt/theme/theme3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Р7-Офис/7.2.1.14</Application>
  <DocSecurity>0</DocSecurity>
  <PresentationFormat/>
  <Paragraphs>0</Paragraphs>
  <Slides>11</Slides>
  <Notes>11</Notes>
  <HiddenSlides>0</HiddenSlides>
  <MMClips>2</MMClips>
  <ScaleCrop>0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Theme 1</vt:lpstr>
      <vt:lpstr>Theme 2</vt:lpstr>
      <vt:lpstr>Theme 3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Куплинов Ярослав</dc:creator>
  <cp:keywords/>
  <dc:description/>
  <dc:identifier/>
  <dc:language>ru-RU</dc:language>
  <cp:lastModifiedBy/>
  <cp:revision>1280</cp:revision>
  <dcterms:created xsi:type="dcterms:W3CDTF">2020-06-19T06:58:49Z</dcterms:created>
  <dcterms:modified xsi:type="dcterms:W3CDTF">2023-08-09T14:15:04Z</dcterms:modified>
  <cp:category/>
  <cp:contentStatus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3</vt:i4>
  </property>
  <property fmtid="{D5CDD505-2E9C-101B-9397-08002B2CF9AE}" pid="3" name="PresentationFormat">
    <vt:lpwstr>Произвольный</vt:lpwstr>
  </property>
  <property fmtid="{D5CDD505-2E9C-101B-9397-08002B2CF9AE}" pid="4" name="Slides">
    <vt:i4>10</vt:i4>
  </property>
</Properties>
</file>